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8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2"/>
  </p:notesMasterIdLst>
  <p:handoutMasterIdLst>
    <p:handoutMasterId r:id="rId23"/>
  </p:handoutMasterIdLst>
  <p:sldIdLst>
    <p:sldId id="268" r:id="rId10"/>
    <p:sldId id="276" r:id="rId11"/>
    <p:sldId id="273" r:id="rId12"/>
    <p:sldId id="281" r:id="rId13"/>
    <p:sldId id="274" r:id="rId14"/>
    <p:sldId id="278" r:id="rId15"/>
    <p:sldId id="279" r:id="rId16"/>
    <p:sldId id="280" r:id="rId17"/>
    <p:sldId id="277" r:id="rId18"/>
    <p:sldId id="275" r:id="rId19"/>
    <p:sldId id="282" r:id="rId20"/>
    <p:sldId id="283" r:id="rId21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Menini" initials="DM" lastIdx="1" clrIdx="0">
    <p:extLst>
      <p:ext uri="{19B8F6BF-5375-455C-9EA6-DF929625EA0E}">
        <p15:presenceInfo xmlns:p15="http://schemas.microsoft.com/office/powerpoint/2012/main" userId="f0ab5faca28725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5413"/>
    <a:srgbClr val="42C2F5"/>
    <a:srgbClr val="009700"/>
    <a:srgbClr val="ED8757"/>
    <a:srgbClr val="1F407A"/>
    <a:srgbClr val="A01530"/>
    <a:srgbClr val="007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Objects="1">
      <p:cViewPr varScale="1">
        <p:scale>
          <a:sx n="79" d="100"/>
          <a:sy n="79" d="100"/>
        </p:scale>
        <p:origin x="192" y="8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Ground</a:t>
            </a:r>
            <a:r>
              <a:rPr lang="en-US" baseline="0" dirty="0"/>
              <a:t> Truth Distribution</a:t>
            </a:r>
            <a:endParaRPr lang="en-US" dirty="0"/>
          </a:p>
        </c:rich>
      </c:tx>
      <c:layout>
        <c:manualLayout>
          <c:xMode val="edge"/>
          <c:yMode val="edge"/>
          <c:x val="0.1923674646506614"/>
          <c:y val="8.56388972653831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 prstMaterial="plastic">
              <a:contourClr>
                <a:srgbClr val="000000"/>
              </a:contourClr>
            </a:sp3d>
          </c:spPr>
          <c:explosion val="2"/>
          <c:dPt>
            <c:idx val="0"/>
            <c:bubble3D val="0"/>
            <c:spPr>
              <a:solidFill>
                <a:srgbClr val="42C2F5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 prstMaterial="plastic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FFAB-4DAF-A1CB-42FDD339F47A}"/>
              </c:ext>
            </c:extLst>
          </c:dPt>
          <c:dPt>
            <c:idx val="1"/>
            <c:bubble3D val="0"/>
            <c:spPr>
              <a:solidFill>
                <a:srgbClr val="D35413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 prstMaterial="plastic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FAB-4DAF-A1CB-42FDD339F47A}"/>
              </c:ext>
            </c:extLst>
          </c:dPt>
          <c:dLbls>
            <c:dLbl>
              <c:idx val="0"/>
              <c:layout>
                <c:manualLayout>
                  <c:x val="-0.24731861019019696"/>
                  <c:y val="3.074221911851064E-2"/>
                </c:manualLayout>
              </c:layout>
              <c:tx>
                <c:rich>
                  <a:bodyPr/>
                  <a:lstStyle/>
                  <a:p>
                    <a:fld id="{BA58792F-C603-4178-ACB4-866D20CF5FEE}" type="VALUE">
                      <a:rPr lang="en-US" sz="2000">
                        <a:solidFill>
                          <a:schemeClr val="bg1"/>
                        </a:solidFill>
                      </a:rPr>
                      <a:pPr/>
                      <a:t>[VALORE]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FAB-4DAF-A1CB-42FDD339F47A}"/>
                </c:ext>
              </c:extLst>
            </c:dLbl>
            <c:dLbl>
              <c:idx val="1"/>
              <c:layout>
                <c:manualLayout>
                  <c:x val="0.25618511109026282"/>
                  <c:y val="-7.936119460955812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F92951F-5947-44EF-AB6F-0A13C9EA4645}" type="VALUE">
                      <a:rPr lang="en-US" sz="2000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[VALORE]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486192283812457"/>
                      <c:h val="0.119700017809393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FAB-4DAF-A1CB-42FDD339F4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Healthy</c:v>
                </c:pt>
                <c:pt idx="1">
                  <c:v>Anxious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25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AB-4DAF-A1CB-42FDD339F4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Score</a:t>
            </a:r>
          </a:p>
        </c:rich>
      </c:tx>
      <c:layout>
        <c:manualLayout>
          <c:xMode val="edge"/>
          <c:yMode val="edge"/>
          <c:x val="0.35916018876584971"/>
          <c:y val="1.27156572125810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2234732165557458E-3"/>
                  <c:y val="1.907348581887163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185513011636619"/>
                      <c:h val="9.969075254663575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BD2-442F-BB0C-76629C05DB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0.54900000000000004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D2-442F-BB0C-76629C05DB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1022431"/>
        <c:axId val="8306047"/>
      </c:barChart>
      <c:catAx>
        <c:axId val="1781022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306047"/>
        <c:crosses val="autoZero"/>
        <c:auto val="1"/>
        <c:lblAlgn val="ctr"/>
        <c:lblOffset val="100"/>
        <c:noMultiLvlLbl val="0"/>
      </c:catAx>
      <c:valAx>
        <c:axId val="830604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81022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Score</a:t>
            </a:r>
          </a:p>
        </c:rich>
      </c:tx>
      <c:layout>
        <c:manualLayout>
          <c:xMode val="edge"/>
          <c:yMode val="edge"/>
          <c:x val="0.35916018876584971"/>
          <c:y val="1.27156572125810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2234732165557458E-3"/>
                  <c:y val="1.907348581887163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0187764801436959"/>
                      <c:h val="9.969075254663575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974D-45D5-9959-EF5E76FAA9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0.75929999999999997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4D-45D5-9959-EF5E76FAA9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1022431"/>
        <c:axId val="8306047"/>
      </c:barChart>
      <c:catAx>
        <c:axId val="1781022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306047"/>
        <c:crosses val="autoZero"/>
        <c:auto val="1"/>
        <c:lblAlgn val="ctr"/>
        <c:lblOffset val="100"/>
        <c:noMultiLvlLbl val="0"/>
      </c:catAx>
      <c:valAx>
        <c:axId val="830604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81022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Healthy</c:v>
                </c:pt>
              </c:strCache>
            </c:strRef>
          </c:tx>
          <c:spPr>
            <a:solidFill>
              <a:srgbClr val="0072BB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   </c:v>
                </c:pt>
                <c:pt idx="1">
                  <c:v>   </c:v>
                </c:pt>
                <c:pt idx="2">
                  <c:v>   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0.4</c:v>
                </c:pt>
                <c:pt idx="1">
                  <c:v>1E-3</c:v>
                </c:pt>
                <c:pt idx="2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70-492B-9D2A-E03B5EF9403C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Anxious</c:v>
                </c:pt>
              </c:strCache>
            </c:strRef>
          </c:tx>
          <c:spPr>
            <a:solidFill>
              <a:srgbClr val="A01530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   </c:v>
                </c:pt>
                <c:pt idx="1">
                  <c:v>   </c:v>
                </c:pt>
                <c:pt idx="2">
                  <c:v>   </c:v>
                </c:pt>
              </c:strCache>
            </c:strRef>
          </c:cat>
          <c:val>
            <c:numRef>
              <c:f>Foglio1!$C$2:$C$4</c:f>
              <c:numCache>
                <c:formatCode>General</c:formatCode>
                <c:ptCount val="3"/>
                <c:pt idx="0">
                  <c:v>0.7</c:v>
                </c:pt>
                <c:pt idx="1">
                  <c:v>1E-3</c:v>
                </c:pt>
                <c:pt idx="2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70-492B-9D2A-E03B5EF94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0138895"/>
        <c:axId val="552975055"/>
      </c:barChart>
      <c:catAx>
        <c:axId val="540138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52975055"/>
        <c:crosses val="autoZero"/>
        <c:auto val="1"/>
        <c:lblAlgn val="ctr"/>
        <c:lblOffset val="100"/>
        <c:noMultiLvlLbl val="0"/>
      </c:catAx>
      <c:valAx>
        <c:axId val="552975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40138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343980342097175"/>
          <c:y val="0.9469889630318854"/>
          <c:w val="0.31312020154562248"/>
          <c:h val="5.30110369681146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24.05.2020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24.05.2020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would like to briefly present the context that led us to the idea for this project. We are 3 Italian students whose families have lived the lockdown in first person. We wanted to gather our personal experience with the subject of the course.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5190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Estimation of om2, om3 and mu3 using </a:t>
            </a:r>
            <a:r>
              <a:rPr lang="en-US" dirty="0" err="1"/>
              <a:t>Tapas_fitModel</a:t>
            </a:r>
            <a:r>
              <a:rPr lang="en-US" dirty="0"/>
              <a:t>. With the response model that we used, om2 and mu3 are exactly anticorrelated.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6786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9129D-F63D-465F-B22F-F463CD979380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DDBAD16-67C1-4DE7-BC19-111FC929E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07BE-DD29-4BE5-B1D7-EBFB1ED42AD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9B68DF0-7653-45A1-B54C-F294DE222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5D2B62-93B9-4E9D-83B3-B75685B9E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779984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CF20B-DBD5-468F-87DB-3222B87D3958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9F77C-A814-4D93-BBE3-8E8F38B1ED91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8F55-5CD1-4C78-A0B4-D1B5BCE91816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34D-69C2-4616-A1F3-2B714986A6A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799BD-5592-4C0F-AEE1-147CD0CD61A0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BF162-4575-463B-86B3-DF11CC7BC9D4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FC7A1-9025-4263-B938-11E646C7C4C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69FF-A451-459B-9C09-AF8DBF358E57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7222-79D5-4D32-B90B-A7D8269E301A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8CE68-4921-4D8F-AA77-37A17E4D81E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0B877-AC53-44A1-A887-C8AEAB2819A8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DF250-E115-4C8A-919F-4DA03EE5F30C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B567-D47E-4941-B949-8463B3AAF6C1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99DF-3DF1-48A2-A784-F074A098B1A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1B74-4259-4ECA-89AC-365668BACFA6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2ACC-C26B-440E-8E19-6250095B1230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FC17-F348-4E91-A31D-473DA30DA830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9FC6D-7280-4BAC-B523-DEA26457919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393D-7DF6-49E3-91AA-12BC12BAB8C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0F1C-E74D-43D9-B051-612C3966B96D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C50B-6E18-4ABC-97F8-667ED3AEC539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8E1F-CC85-4274-86A9-5464F38C583A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B838-96AA-44A1-9E1D-8E7060143CB8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3C8E7-58C3-4BD3-9E0C-6BD8B5E01AC9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DBF-F23B-4F72-8B72-2EE3F1DC1A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3C517-6AA0-4B56-B521-E8879DB3A4A9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4372-FEE8-40E5-8595-A23A00191248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2DD1-B5AF-490A-B84C-6077B82E4884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835CB-59DE-4A4F-B004-CBE9486BD89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4BCE-7C56-4E71-966C-548A5C736468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A1FF-86E2-4491-9DC6-2D4F6772FF4F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47432-8D8D-46CD-8500-7783997D326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C758-1A95-4E3F-A76F-01D5DE940DD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54EE-54C1-4058-8986-4392B674A12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C326-A6A4-4702-8328-A216B184C624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E25FE-1B43-4316-AC95-3F79D61C9C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D659-4A91-420D-8D24-B137B390A454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E68A-8AA3-4B2A-BA18-9FEEF9AC7786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0F3B-6642-4FF0-BE9B-8336DFA3E1B0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D5238-5F62-4827-899E-C185FEAD138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1381-09BC-40C1-BCF0-022F84010FF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B168C-B960-4047-A124-F84BB771E3A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86B5-08F9-4F04-B43D-0B838D87AEDA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6CBB-AE49-47B0-A6FA-DD61A517860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7CBB-BF0B-44B8-9552-4C5546C543E1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D7E2-4FCF-4CD5-8D64-915E0E20A7A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D272A-0C95-4AE5-B17E-AEE0119BD9F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7541-EC85-4099-BAB4-2B234624E10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AB8E-511D-450D-BBF2-4033B75D915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2A048-3E06-4508-8630-0AB5DEB8D33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ACF11-4D9A-4F04-A0FD-2530B5366E71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74BD-C4C4-40C4-8575-F37CAE3248EA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1B230-5B31-4423-BE96-7AA5F5EB1C16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0F474-8444-4611-B207-F237DD361CE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7119-5B9B-4D71-A9F2-017B99407E0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FC33C-604A-49A2-ABF2-1896C9D68BA7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15F8-D898-41DE-AD42-A5B898B378F6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72F27-FF1B-4E2C-91AA-5DB757138FFF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BAA5D-5ED5-4FA0-9705-2908D0E3CBE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D020-7903-457D-ADA5-FC275B7E9310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C1CE-1314-4D8A-B683-592FA6D4E14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606BB-6E48-4150-9B27-4A18DC7A2B6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32D2-7143-4B77-9112-00B537273A2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4BF9-9AFC-43F8-9382-907C8CB5397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20DB-F495-4A5F-9194-23B024C701A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BF1AA-4E3B-40FF-B912-B7DF107A08E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86489-2D04-4124-A8DB-58BDCE94ABC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6679-C4D6-4557-90FE-BADAFADA6E4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38BC-D29D-4449-AE89-DFD7235F3067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D6D9E-2372-41E3-A5EF-2651CEE07EDD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62851-1D22-4DC5-9BDD-81DD5E9F46D7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3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2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1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0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9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8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65607BE-DD29-4BE5-B1D7-EBFB1ED42AD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 err="1"/>
              <a:t>Branca</a:t>
            </a:r>
            <a:r>
              <a:rPr lang="en-GB" dirty="0"/>
              <a:t>, Menini, </a:t>
            </a:r>
            <a:r>
              <a:rPr lang="en-GB" dirty="0" err="1"/>
              <a:t>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1685" y="6308727"/>
            <a:ext cx="2747598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aseline="0" dirty="0"/>
              <a:t>	   Translational Neuromodeling Unit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36" name="Immagine 35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06D3DE48-35B5-4441-8898-4C045EF7F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3000" r="1401" b="23001"/>
          <a:stretch/>
        </p:blipFill>
        <p:spPr>
          <a:xfrm>
            <a:off x="403229" y="6323470"/>
            <a:ext cx="812602" cy="4450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  <p:sldLayoutId id="2147483861" r:id="rId10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D2478A19-0960-4F1F-908E-20F32485F131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10381D0-8749-40BB-8BB1-0B43896F7E4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DBCB1E51-1077-474E-AE72-B98B36CD335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906C132-192E-4458-8E2D-A59A9B6DF7B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3BA2323F-3C04-4A5A-AC10-E6D015D2C99F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75B0E14-D5FC-4E10-B562-5E56ED6E702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50867CA-5077-4AE6-96F4-6E67C848956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9024932-062D-4F30-937A-0A9A82F95F7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6.svg"/><Relationship Id="rId26" Type="http://schemas.openxmlformats.org/officeDocument/2006/relationships/image" Target="../media/image14.svg"/><Relationship Id="rId3" Type="http://schemas.openxmlformats.org/officeDocument/2006/relationships/tags" Target="../tags/tag3.xml"/><Relationship Id="rId21" Type="http://schemas.openxmlformats.org/officeDocument/2006/relationships/image" Target="../media/image9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5.png"/><Relationship Id="rId25" Type="http://schemas.openxmlformats.org/officeDocument/2006/relationships/image" Target="../media/image13.png"/><Relationship Id="rId2" Type="http://schemas.openxmlformats.org/officeDocument/2006/relationships/tags" Target="../tags/tag2.xml"/><Relationship Id="rId16" Type="http://schemas.openxmlformats.org/officeDocument/2006/relationships/notesSlide" Target="../notesSlides/notesSlide1.xml"/><Relationship Id="rId20" Type="http://schemas.openxmlformats.org/officeDocument/2006/relationships/image" Target="../media/image8.svg"/><Relationship Id="rId29" Type="http://schemas.openxmlformats.org/officeDocument/2006/relationships/image" Target="../media/image1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2.svg"/><Relationship Id="rId32" Type="http://schemas.openxmlformats.org/officeDocument/2006/relationships/image" Target="../media/image20.svg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10.xml"/><Relationship Id="rId23" Type="http://schemas.openxmlformats.org/officeDocument/2006/relationships/image" Target="../media/image11.png"/><Relationship Id="rId28" Type="http://schemas.openxmlformats.org/officeDocument/2006/relationships/image" Target="../media/image16.svg"/><Relationship Id="rId10" Type="http://schemas.openxmlformats.org/officeDocument/2006/relationships/tags" Target="../tags/tag10.xml"/><Relationship Id="rId19" Type="http://schemas.openxmlformats.org/officeDocument/2006/relationships/image" Target="../media/image7.png"/><Relationship Id="rId31" Type="http://schemas.openxmlformats.org/officeDocument/2006/relationships/image" Target="../media/image19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10.svg"/><Relationship Id="rId27" Type="http://schemas.openxmlformats.org/officeDocument/2006/relationships/image" Target="../media/image15.png"/><Relationship Id="rId30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26" Type="http://schemas.openxmlformats.org/officeDocument/2006/relationships/image" Target="../media/image43.png"/><Relationship Id="rId3" Type="http://schemas.openxmlformats.org/officeDocument/2006/relationships/image" Target="../media/image22.svg"/><Relationship Id="rId21" Type="http://schemas.openxmlformats.org/officeDocument/2006/relationships/image" Target="../media/image14.sv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5" Type="http://schemas.openxmlformats.org/officeDocument/2006/relationships/image" Target="../media/image42.svg"/><Relationship Id="rId2" Type="http://schemas.openxmlformats.org/officeDocument/2006/relationships/image" Target="../media/image21.png"/><Relationship Id="rId16" Type="http://schemas.openxmlformats.org/officeDocument/2006/relationships/image" Target="../media/image35.sv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24" Type="http://schemas.openxmlformats.org/officeDocument/2006/relationships/image" Target="../media/image41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0.sv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hart" Target="../charts/chart4.xml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Branca</a:t>
            </a:r>
            <a:r>
              <a:rPr lang="en-GB" dirty="0"/>
              <a:t> Francesco, Menini Davide, </a:t>
            </a:r>
            <a:r>
              <a:rPr lang="en-GB" dirty="0" err="1"/>
              <a:t>Sangalli</a:t>
            </a:r>
            <a:r>
              <a:rPr lang="en-GB" dirty="0"/>
              <a:t> Sara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519FE-E249-446B-AAF5-9CD3BF72D34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HGF for </a:t>
            </a:r>
            <a:r>
              <a:rPr lang="en-GB" dirty="0"/>
              <a:t>Behavioural</a:t>
            </a:r>
            <a:r>
              <a:rPr lang="en-US" dirty="0"/>
              <a:t> Analysis:</a:t>
            </a:r>
            <a:br>
              <a:rPr lang="en-US" dirty="0"/>
            </a:br>
            <a:r>
              <a:rPr lang="en-US" dirty="0"/>
              <a:t>Perceptual Model for Anxiety Patients During Lockdown</a:t>
            </a:r>
            <a:br>
              <a:rPr lang="en-GB" dirty="0"/>
            </a:br>
            <a:br>
              <a:rPr lang="en-US" dirty="0"/>
            </a:b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of the Ideal Model </a:t>
            </a:r>
          </a:p>
        </p:txBody>
      </p:sp>
    </p:spTree>
    <p:extLst>
      <p:ext uri="{BB962C8B-B14F-4D97-AF65-F5344CB8AC3E}">
        <p14:creationId xmlns:p14="http://schemas.microsoft.com/office/powerpoint/2010/main" val="226030975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of the Ideal Model </a:t>
            </a:r>
          </a:p>
        </p:txBody>
      </p:sp>
    </p:spTree>
    <p:extLst>
      <p:ext uri="{BB962C8B-B14F-4D97-AF65-F5344CB8AC3E}">
        <p14:creationId xmlns:p14="http://schemas.microsoft.com/office/powerpoint/2010/main" val="1993029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of the Ideal Model </a:t>
            </a:r>
          </a:p>
        </p:txBody>
      </p:sp>
    </p:spTree>
    <p:extLst>
      <p:ext uri="{BB962C8B-B14F-4D97-AF65-F5344CB8AC3E}">
        <p14:creationId xmlns:p14="http://schemas.microsoft.com/office/powerpoint/2010/main" val="398596483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TLSHAPE_TB_00000000000000000000000000000000_ElapsedTimeExtension">
            <a:extLst>
              <a:ext uri="{FF2B5EF4-FFF2-40B4-BE49-F238E27FC236}">
                <a16:creationId xmlns:a16="http://schemas.microsoft.com/office/drawing/2014/main" id="{84949F9D-BAA1-4083-B15D-328BAB5AECB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4303" y="3988133"/>
            <a:ext cx="5507066" cy="397931"/>
          </a:xfrm>
          <a:prstGeom prst="rect">
            <a:avLst/>
          </a:prstGeom>
          <a:gradFill flip="none" rotWithShape="1">
            <a:gsLst>
              <a:gs pos="100000">
                <a:srgbClr val="EA161E">
                  <a:alpha val="30196"/>
                </a:srgbClr>
              </a:gs>
              <a:gs pos="0">
                <a:srgbClr val="EA161E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C6233A0-C38E-440E-AE80-290E7AB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07BE-DD29-4BE5-B1D7-EBFB1ED42AD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7966BA8-FBDB-429A-9333-85714FE24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Branca</a:t>
            </a:r>
            <a:r>
              <a:rPr lang="en-GB" dirty="0"/>
              <a:t>, Menini, </a:t>
            </a:r>
            <a:r>
              <a:rPr lang="en-GB" dirty="0" err="1"/>
              <a:t>Sangalli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3A9F95-C958-43C0-9CAA-6D9C3F8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OTLSHAPE_TB_00000000000000000000000000000000_LeftEndCaps" hidden="1">
            <a:extLst>
              <a:ext uri="{FF2B5EF4-FFF2-40B4-BE49-F238E27FC236}">
                <a16:creationId xmlns:a16="http://schemas.microsoft.com/office/drawing/2014/main" id="{2AE3BBFB-97E7-4C87-97A0-CAC8CBFDFE0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6" name="OTLSHAPE_TB_00000000000000000000000000000000_RightEndCaps">
            <a:extLst>
              <a:ext uri="{FF2B5EF4-FFF2-40B4-BE49-F238E27FC236}">
                <a16:creationId xmlns:a16="http://schemas.microsoft.com/office/drawing/2014/main" id="{E352E5D5-9649-4AD1-AEA4-D318F7C29FD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390334" y="4437033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 dirty="0">
                <a:solidFill>
                  <a:schemeClr val="accent1"/>
                </a:solidFill>
                <a:latin typeface="Calibri" panose="020F0502020204030204" pitchFamily="34" charset="0"/>
              </a:rPr>
              <a:t>2020</a:t>
            </a:r>
          </a:p>
        </p:txBody>
      </p:sp>
      <p:sp>
        <p:nvSpPr>
          <p:cNvPr id="7" name="OTLSHAPE_TB_00000000000000000000000000000000_ScaleContainer">
            <a:extLst>
              <a:ext uri="{FF2B5EF4-FFF2-40B4-BE49-F238E27FC236}">
                <a16:creationId xmlns:a16="http://schemas.microsoft.com/office/drawing/2014/main" id="{67109632-65FA-445E-B9D5-1E3B2606DE5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65027" y="4369133"/>
            <a:ext cx="10502900" cy="3979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TLSHAPE_TB_00000000000000000000000000000000_ElapsedTime">
            <a:extLst>
              <a:ext uri="{FF2B5EF4-FFF2-40B4-BE49-F238E27FC236}">
                <a16:creationId xmlns:a16="http://schemas.microsoft.com/office/drawing/2014/main" id="{714DDCD4-33F9-460D-8449-A853E0BCD9D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84303" y="4369133"/>
            <a:ext cx="5507066" cy="397931"/>
          </a:xfrm>
          <a:prstGeom prst="rect">
            <a:avLst/>
          </a:prstGeom>
          <a:solidFill>
            <a:srgbClr val="EA161E">
              <a:alpha val="30196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TLSHAPE_TB_00000000000000000000000000000000_TodayMarkerShape">
            <a:extLst>
              <a:ext uri="{FF2B5EF4-FFF2-40B4-BE49-F238E27FC236}">
                <a16:creationId xmlns:a16="http://schemas.microsoft.com/office/drawing/2014/main" id="{0FD19814-E0B6-461E-B12B-45C4EC54668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10800000">
            <a:off x="8139559" y="4221088"/>
            <a:ext cx="114300" cy="127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TLSHAPE_TB_00000000000000000000000000000000_TodayMarkerText">
            <a:extLst>
              <a:ext uri="{FF2B5EF4-FFF2-40B4-BE49-F238E27FC236}">
                <a16:creationId xmlns:a16="http://schemas.microsoft.com/office/drawing/2014/main" id="{8FBAFE8B-7038-44BB-AEE5-63C2EE93D89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771723" y="3959663"/>
            <a:ext cx="842176" cy="24622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600" spc="-12" dirty="0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12" name="OTLSHAPE_TB_00000000000000000000000000000000_TimescaleInterval1">
            <a:extLst>
              <a:ext uri="{FF2B5EF4-FFF2-40B4-BE49-F238E27FC236}">
                <a16:creationId xmlns:a16="http://schemas.microsoft.com/office/drawing/2014/main" id="{B5E12336-B8E3-46C7-BD9C-0DA39E10FD3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28527" y="4483536"/>
            <a:ext cx="25577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Mar</a:t>
            </a:r>
          </a:p>
        </p:txBody>
      </p:sp>
      <p:sp>
        <p:nvSpPr>
          <p:cNvPr id="25" name="OTLSHAPE_TB_00000000000000000000000000000000_TimescaleInterval2">
            <a:extLst>
              <a:ext uri="{FF2B5EF4-FFF2-40B4-BE49-F238E27FC236}">
                <a16:creationId xmlns:a16="http://schemas.microsoft.com/office/drawing/2014/main" id="{762ACB39-B4B0-455A-88E4-8F2763D8494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496130" y="4483536"/>
            <a:ext cx="21974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Apr</a:t>
            </a:r>
          </a:p>
        </p:txBody>
      </p:sp>
      <p:sp>
        <p:nvSpPr>
          <p:cNvPr id="26" name="OTLSHAPE_TB_00000000000000000000000000000000_TimescaleInterval3">
            <a:extLst>
              <a:ext uri="{FF2B5EF4-FFF2-40B4-BE49-F238E27FC236}">
                <a16:creationId xmlns:a16="http://schemas.microsoft.com/office/drawing/2014/main" id="{81F50B5D-758B-4BF4-BA68-5C918E35EF30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6077681" y="4483536"/>
            <a:ext cx="26815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May</a:t>
            </a:r>
          </a:p>
        </p:txBody>
      </p:sp>
      <p:sp>
        <p:nvSpPr>
          <p:cNvPr id="27" name="OTLSHAPE_TB_00000000000000000000000000000000_TimescaleInterval4">
            <a:extLst>
              <a:ext uri="{FF2B5EF4-FFF2-40B4-BE49-F238E27FC236}">
                <a16:creationId xmlns:a16="http://schemas.microsoft.com/office/drawing/2014/main" id="{AE3F2492-62A8-4357-8C7A-F279DD5311A3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45284" y="4483536"/>
            <a:ext cx="20691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Jun</a:t>
            </a:r>
          </a:p>
        </p:txBody>
      </p:sp>
      <p:sp>
        <p:nvSpPr>
          <p:cNvPr id="31" name="Titel 9">
            <a:extLst>
              <a:ext uri="{FF2B5EF4-FFF2-40B4-BE49-F238E27FC236}">
                <a16:creationId xmlns:a16="http://schemas.microsoft.com/office/drawing/2014/main" id="{31EC5FC0-414C-4546-B46B-F1CB52C9DE4C}"/>
              </a:ext>
            </a:extLst>
          </p:cNvPr>
          <p:cNvSpPr txBox="1">
            <a:spLocks/>
          </p:cNvSpPr>
          <p:nvPr/>
        </p:nvSpPr>
        <p:spPr>
          <a:xfrm>
            <a:off x="323850" y="620714"/>
            <a:ext cx="11537950" cy="576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Motivation: Lockdown in Italy</a:t>
            </a: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70D9CBAE-8233-4910-9754-CF1BE0B6D373}"/>
              </a:ext>
            </a:extLst>
          </p:cNvPr>
          <p:cNvCxnSpPr>
            <a:cxnSpLocks/>
          </p:cNvCxnSpPr>
          <p:nvPr/>
        </p:nvCxnSpPr>
        <p:spPr>
          <a:xfrm>
            <a:off x="3652370" y="2895043"/>
            <a:ext cx="0" cy="146112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6" name="Elemento grafico 35" descr="Lampadina e ingranaggio">
            <a:extLst>
              <a:ext uri="{FF2B5EF4-FFF2-40B4-BE49-F238E27FC236}">
                <a16:creationId xmlns:a16="http://schemas.microsoft.com/office/drawing/2014/main" id="{6BC9F2A8-DB37-49D4-93FD-9E4FCE3923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91593" y="2106126"/>
            <a:ext cx="721553" cy="721553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E073114-27DB-413D-92C4-6CAEB0ADCD59}"/>
              </a:ext>
            </a:extLst>
          </p:cNvPr>
          <p:cNvSpPr txBox="1"/>
          <p:nvPr/>
        </p:nvSpPr>
        <p:spPr>
          <a:xfrm>
            <a:off x="2797505" y="1647376"/>
            <a:ext cx="144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Idea</a:t>
            </a:r>
          </a:p>
        </p:txBody>
      </p: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E8559D4B-35BA-4C42-9D14-E35DF8A92815}"/>
              </a:ext>
            </a:extLst>
          </p:cNvPr>
          <p:cNvCxnSpPr>
            <a:cxnSpLocks/>
          </p:cNvCxnSpPr>
          <p:nvPr/>
        </p:nvCxnSpPr>
        <p:spPr>
          <a:xfrm>
            <a:off x="1269083" y="2924944"/>
            <a:ext cx="0" cy="146112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5" name="Elemento grafico 44" descr="Carrello della spesa">
            <a:extLst>
              <a:ext uri="{FF2B5EF4-FFF2-40B4-BE49-F238E27FC236}">
                <a16:creationId xmlns:a16="http://schemas.microsoft.com/office/drawing/2014/main" id="{7DA248F0-9A46-4779-92DB-2F620295D1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17431" y="2107471"/>
            <a:ext cx="720000" cy="720000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B2039BEA-A1E7-4B05-8BC7-90E7F5915833}"/>
              </a:ext>
            </a:extLst>
          </p:cNvPr>
          <p:cNvSpPr txBox="1"/>
          <p:nvPr/>
        </p:nvSpPr>
        <p:spPr>
          <a:xfrm>
            <a:off x="413335" y="1456337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Lack of sanitary goods</a:t>
            </a:r>
          </a:p>
        </p:txBody>
      </p:sp>
      <p:pic>
        <p:nvPicPr>
          <p:cNvPr id="48" name="Elemento grafico 47" descr="Sblocca">
            <a:extLst>
              <a:ext uri="{FF2B5EF4-FFF2-40B4-BE49-F238E27FC236}">
                <a16:creationId xmlns:a16="http://schemas.microsoft.com/office/drawing/2014/main" id="{DC31D59F-C301-42AB-B36C-1D7CF544E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277010" y="4918010"/>
            <a:ext cx="720000" cy="720000"/>
          </a:xfrm>
          <a:prstGeom prst="rect">
            <a:avLst/>
          </a:prstGeom>
        </p:spPr>
      </p:pic>
      <p:sp>
        <p:nvSpPr>
          <p:cNvPr id="49" name="OTLSHAPE_TB_00000000000000000000000000000000_ElapsedTimeExtension">
            <a:extLst>
              <a:ext uri="{FF2B5EF4-FFF2-40B4-BE49-F238E27FC236}">
                <a16:creationId xmlns:a16="http://schemas.microsoft.com/office/drawing/2014/main" id="{DD6A4B06-0B1B-4AAE-AD57-A64104E3A283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591368" y="3982443"/>
            <a:ext cx="3700885" cy="381000"/>
          </a:xfrm>
          <a:prstGeom prst="rect">
            <a:avLst/>
          </a:prstGeom>
          <a:gradFill flip="none" rotWithShape="1">
            <a:gsLst>
              <a:gs pos="100000">
                <a:srgbClr val="FEBA0A">
                  <a:alpha val="30196"/>
                </a:srgbClr>
              </a:gs>
              <a:gs pos="0">
                <a:srgbClr val="FEBA0A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0" name="OTLSHAPE_TB_00000000000000000000000000000000_ElapsedTime">
            <a:extLst>
              <a:ext uri="{FF2B5EF4-FFF2-40B4-BE49-F238E27FC236}">
                <a16:creationId xmlns:a16="http://schemas.microsoft.com/office/drawing/2014/main" id="{13D06C2C-FAD9-4AF9-9D19-0AABEBE5A0F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591369" y="4369133"/>
            <a:ext cx="3700885" cy="381000"/>
          </a:xfrm>
          <a:prstGeom prst="rect">
            <a:avLst/>
          </a:prstGeom>
          <a:solidFill>
            <a:srgbClr val="FEBA0A">
              <a:alpha val="30196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Elemento grafico 51" descr="Blocca">
            <a:extLst>
              <a:ext uri="{FF2B5EF4-FFF2-40B4-BE49-F238E27FC236}">
                <a16:creationId xmlns:a16="http://schemas.microsoft.com/office/drawing/2014/main" id="{7FF2E684-05AE-4439-9580-A46FDCBF31D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66978" y="4918010"/>
            <a:ext cx="720000" cy="720000"/>
          </a:xfrm>
          <a:prstGeom prst="rect">
            <a:avLst/>
          </a:prstGeom>
        </p:spPr>
      </p:pic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C8D6DF7F-D13A-4A72-96DC-C90413C80877}"/>
              </a:ext>
            </a:extLst>
          </p:cNvPr>
          <p:cNvCxnSpPr>
            <a:cxnSpLocks/>
          </p:cNvCxnSpPr>
          <p:nvPr/>
        </p:nvCxnSpPr>
        <p:spPr>
          <a:xfrm>
            <a:off x="5476363" y="2895043"/>
            <a:ext cx="0" cy="146112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ttangolo 59">
            <a:extLst>
              <a:ext uri="{FF2B5EF4-FFF2-40B4-BE49-F238E27FC236}">
                <a16:creationId xmlns:a16="http://schemas.microsoft.com/office/drawing/2014/main" id="{05386DA7-4074-455A-8539-5A7DC8B95BC0}"/>
              </a:ext>
            </a:extLst>
          </p:cNvPr>
          <p:cNvSpPr/>
          <p:nvPr/>
        </p:nvSpPr>
        <p:spPr>
          <a:xfrm>
            <a:off x="2923826" y="4922714"/>
            <a:ext cx="158408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</a:rPr>
              <a:t>Lockdown</a:t>
            </a:r>
            <a:endParaRPr lang="en-US" sz="2200" dirty="0"/>
          </a:p>
        </p:txBody>
      </p:sp>
      <p:pic>
        <p:nvPicPr>
          <p:cNvPr id="62" name="Elemento grafico 61" descr="Appunti mischiati">
            <a:extLst>
              <a:ext uri="{FF2B5EF4-FFF2-40B4-BE49-F238E27FC236}">
                <a16:creationId xmlns:a16="http://schemas.microsoft.com/office/drawing/2014/main" id="{49159B9A-8C04-44F2-8B9C-8158224FC64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095883" y="2109278"/>
            <a:ext cx="720000" cy="720000"/>
          </a:xfrm>
          <a:prstGeom prst="rect">
            <a:avLst/>
          </a:prstGeom>
        </p:spPr>
      </p:pic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834BC868-7788-46D5-8982-EDBBA8766DB9}"/>
              </a:ext>
            </a:extLst>
          </p:cNvPr>
          <p:cNvSpPr txBox="1"/>
          <p:nvPr/>
        </p:nvSpPr>
        <p:spPr>
          <a:xfrm>
            <a:off x="5130154" y="1660346"/>
            <a:ext cx="7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Tests</a:t>
            </a:r>
          </a:p>
        </p:txBody>
      </p:sp>
      <p:pic>
        <p:nvPicPr>
          <p:cNvPr id="65" name="Elemento grafico 64" descr="Frecce a zig zag">
            <a:extLst>
              <a:ext uri="{FF2B5EF4-FFF2-40B4-BE49-F238E27FC236}">
                <a16:creationId xmlns:a16="http://schemas.microsoft.com/office/drawing/2014/main" id="{BAE4ADE9-34B3-4AEF-BA0F-AE35556A8E9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80055" y="2844301"/>
            <a:ext cx="441259" cy="441259"/>
          </a:xfrm>
          <a:prstGeom prst="rect">
            <a:avLst/>
          </a:prstGeom>
        </p:spPr>
      </p:pic>
      <p:pic>
        <p:nvPicPr>
          <p:cNvPr id="66" name="Elemento grafico 65" descr="Frecce a zig zag">
            <a:extLst>
              <a:ext uri="{FF2B5EF4-FFF2-40B4-BE49-F238E27FC236}">
                <a16:creationId xmlns:a16="http://schemas.microsoft.com/office/drawing/2014/main" id="{918BFEB5-4F46-4999-81E4-322C8A70AD2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578536" y="2827471"/>
            <a:ext cx="432000" cy="432000"/>
          </a:xfrm>
          <a:prstGeom prst="rect">
            <a:avLst/>
          </a:prstGeom>
        </p:spPr>
      </p:pic>
      <p:sp>
        <p:nvSpPr>
          <p:cNvPr id="67" name="Rettangolo 66">
            <a:extLst>
              <a:ext uri="{FF2B5EF4-FFF2-40B4-BE49-F238E27FC236}">
                <a16:creationId xmlns:a16="http://schemas.microsoft.com/office/drawing/2014/main" id="{9C6D6C81-AFDA-4113-8DCE-995C029803E9}"/>
              </a:ext>
            </a:extLst>
          </p:cNvPr>
          <p:cNvSpPr/>
          <p:nvPr/>
        </p:nvSpPr>
        <p:spPr>
          <a:xfrm>
            <a:off x="7784220" y="4922714"/>
            <a:ext cx="12522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</a:rPr>
              <a:t>Phase 2</a:t>
            </a:r>
          </a:p>
        </p:txBody>
      </p: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2877E23F-A402-42B1-BD15-BEB64C8FBDD5}"/>
              </a:ext>
            </a:extLst>
          </p:cNvPr>
          <p:cNvCxnSpPr>
            <a:cxnSpLocks/>
          </p:cNvCxnSpPr>
          <p:nvPr/>
        </p:nvCxnSpPr>
        <p:spPr>
          <a:xfrm>
            <a:off x="7482211" y="2903984"/>
            <a:ext cx="0" cy="146112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9" name="Elemento grafico 68" descr="Appunti mischiati">
            <a:extLst>
              <a:ext uri="{FF2B5EF4-FFF2-40B4-BE49-F238E27FC236}">
                <a16:creationId xmlns:a16="http://schemas.microsoft.com/office/drawing/2014/main" id="{932195B2-D0C3-4020-8E3E-99807EDBBA5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101731" y="2118219"/>
            <a:ext cx="720000" cy="720000"/>
          </a:xfrm>
          <a:prstGeom prst="rect">
            <a:avLst/>
          </a:prstGeom>
        </p:spPr>
      </p:pic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3DEC6FD-C911-4D13-B057-41F946A4C3B7}"/>
              </a:ext>
            </a:extLst>
          </p:cNvPr>
          <p:cNvSpPr txBox="1"/>
          <p:nvPr/>
        </p:nvSpPr>
        <p:spPr>
          <a:xfrm>
            <a:off x="7136002" y="1669287"/>
            <a:ext cx="7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Tests</a:t>
            </a:r>
          </a:p>
        </p:txBody>
      </p:sp>
      <p:pic>
        <p:nvPicPr>
          <p:cNvPr id="73" name="Elemento grafico 72" descr="Frecce a zig zag">
            <a:extLst>
              <a:ext uri="{FF2B5EF4-FFF2-40B4-BE49-F238E27FC236}">
                <a16:creationId xmlns:a16="http://schemas.microsoft.com/office/drawing/2014/main" id="{8AF4EF3A-0595-40EF-B9C7-329B7D2492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920002" y="2827471"/>
            <a:ext cx="432000" cy="432000"/>
          </a:xfrm>
          <a:prstGeom prst="rect">
            <a:avLst/>
          </a:prstGeom>
        </p:spPr>
      </p:pic>
      <p:pic>
        <p:nvPicPr>
          <p:cNvPr id="75" name="Elemento grafico 74" descr="Punto interrogativo">
            <a:extLst>
              <a:ext uri="{FF2B5EF4-FFF2-40B4-BE49-F238E27FC236}">
                <a16:creationId xmlns:a16="http://schemas.microsoft.com/office/drawing/2014/main" id="{77A38902-9D22-4411-8F52-0CD1794A9E0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932254" y="4922714"/>
            <a:ext cx="72000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80370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7" grpId="0" animBg="1"/>
      <p:bldP spid="8" grpId="0" animBg="1"/>
      <p:bldP spid="10" grpId="0" animBg="1"/>
      <p:bldP spid="11" grpId="0"/>
      <p:bldP spid="37" grpId="0"/>
      <p:bldP spid="46" grpId="0"/>
      <p:bldP spid="49" grpId="0" animBg="1"/>
      <p:bldP spid="50" grpId="0" animBg="1"/>
      <p:bldP spid="60" grpId="0"/>
      <p:bldP spid="63" grpId="0"/>
      <p:bldP spid="67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02A5A-FB52-4E08-9BD0-00A2B3135E4C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720054"/>
          </a:xfrm>
        </p:spPr>
        <p:txBody>
          <a:bodyPr/>
          <a:lstStyle/>
          <a:p>
            <a:r>
              <a:rPr lang="en-GB" dirty="0"/>
              <a:t>Goal: HGF for Anxiety Recognition </a:t>
            </a:r>
          </a:p>
        </p:txBody>
      </p:sp>
      <p:pic>
        <p:nvPicPr>
          <p:cNvPr id="75" name="Elemento grafico 74" descr="Casuale">
            <a:extLst>
              <a:ext uri="{FF2B5EF4-FFF2-40B4-BE49-F238E27FC236}">
                <a16:creationId xmlns:a16="http://schemas.microsoft.com/office/drawing/2014/main" id="{F237BE59-375A-45C2-8CCD-3010EDA3B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9041" y="2564904"/>
            <a:ext cx="914400" cy="914400"/>
          </a:xfrm>
          <a:prstGeom prst="rect">
            <a:avLst/>
          </a:prstGeom>
        </p:spPr>
      </p:pic>
      <p:sp>
        <p:nvSpPr>
          <p:cNvPr id="76" name="AutoShape 2">
            <a:extLst>
              <a:ext uri="{FF2B5EF4-FFF2-40B4-BE49-F238E27FC236}">
                <a16:creationId xmlns:a16="http://schemas.microsoft.com/office/drawing/2014/main" id="{0B3F9B89-09FE-449C-BEFA-CC839616D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32096" y="32564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9" name="Immagine 78">
            <a:extLst>
              <a:ext uri="{FF2B5EF4-FFF2-40B4-BE49-F238E27FC236}">
                <a16:creationId xmlns:a16="http://schemas.microsoft.com/office/drawing/2014/main" id="{7ADEDBE8-02D0-497D-BA5B-81254C943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989" y="3757352"/>
            <a:ext cx="1585848" cy="1580953"/>
          </a:xfrm>
          <a:prstGeom prst="rect">
            <a:avLst/>
          </a:prstGeom>
        </p:spPr>
      </p:pic>
      <p:pic>
        <p:nvPicPr>
          <p:cNvPr id="80" name="Elemento grafico 79" descr="Casuale">
            <a:extLst>
              <a:ext uri="{FF2B5EF4-FFF2-40B4-BE49-F238E27FC236}">
                <a16:creationId xmlns:a16="http://schemas.microsoft.com/office/drawing/2014/main" id="{5BB649E2-D4EB-4B61-9CD1-5AF6957CD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8494" y="4090629"/>
            <a:ext cx="914400" cy="914400"/>
          </a:xfrm>
          <a:prstGeom prst="rect">
            <a:avLst/>
          </a:prstGeom>
        </p:spPr>
      </p:pic>
      <p:grpSp>
        <p:nvGrpSpPr>
          <p:cNvPr id="87" name="Gruppo 86">
            <a:extLst>
              <a:ext uri="{FF2B5EF4-FFF2-40B4-BE49-F238E27FC236}">
                <a16:creationId xmlns:a16="http://schemas.microsoft.com/office/drawing/2014/main" id="{29C2B9FA-27D0-44CD-ABB8-EF67BF5B6B7E}"/>
              </a:ext>
            </a:extLst>
          </p:cNvPr>
          <p:cNvGrpSpPr/>
          <p:nvPr/>
        </p:nvGrpSpPr>
        <p:grpSpPr>
          <a:xfrm>
            <a:off x="10118207" y="2220757"/>
            <a:ext cx="1585848" cy="1580953"/>
            <a:chOff x="10385094" y="1932413"/>
            <a:chExt cx="1585848" cy="1580953"/>
          </a:xfrm>
        </p:grpSpPr>
        <p:pic>
          <p:nvPicPr>
            <p:cNvPr id="81" name="Immagine 80">
              <a:extLst>
                <a:ext uri="{FF2B5EF4-FFF2-40B4-BE49-F238E27FC236}">
                  <a16:creationId xmlns:a16="http://schemas.microsoft.com/office/drawing/2014/main" id="{74E9FF72-359B-43CC-83EB-AB226FC42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5094" y="1932413"/>
              <a:ext cx="1585848" cy="1580953"/>
            </a:xfrm>
            <a:prstGeom prst="rect">
              <a:avLst/>
            </a:prstGeom>
          </p:spPr>
        </p:pic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5FDB8E1B-EA32-4ED5-BF59-4BD7A7E20C40}"/>
                </a:ext>
              </a:extLst>
            </p:cNvPr>
            <p:cNvCxnSpPr>
              <a:cxnSpLocks/>
            </p:cNvCxnSpPr>
            <p:nvPr/>
          </p:nvCxnSpPr>
          <p:spPr>
            <a:xfrm>
              <a:off x="10921872" y="2466625"/>
              <a:ext cx="544020" cy="471668"/>
            </a:xfrm>
            <a:prstGeom prst="line">
              <a:avLst/>
            </a:prstGeom>
            <a:ln w="76200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D8597E5-17F7-49D9-AF09-45F8FA99CD31}"/>
              </a:ext>
            </a:extLst>
          </p:cNvPr>
          <p:cNvSpPr txBox="1"/>
          <p:nvPr/>
        </p:nvSpPr>
        <p:spPr>
          <a:xfrm>
            <a:off x="330652" y="3505655"/>
            <a:ext cx="1834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Psychologically Involving Test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0B6B6FFD-2783-4CFA-AA28-06D1055AC3E9}"/>
              </a:ext>
            </a:extLst>
          </p:cNvPr>
          <p:cNvSpPr/>
          <p:nvPr/>
        </p:nvSpPr>
        <p:spPr>
          <a:xfrm>
            <a:off x="3182397" y="3686535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webapp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F936D375-FB64-4738-96C6-01E096E978EE}"/>
              </a:ext>
            </a:extLst>
          </p:cNvPr>
          <p:cNvGrpSpPr>
            <a:grpSpLocks noChangeAspect="1"/>
          </p:cNvGrpSpPr>
          <p:nvPr/>
        </p:nvGrpSpPr>
        <p:grpSpPr>
          <a:xfrm>
            <a:off x="4082494" y="3467740"/>
            <a:ext cx="1091905" cy="720054"/>
            <a:chOff x="7023739" y="1866240"/>
            <a:chExt cx="1386615" cy="914400"/>
          </a:xfrm>
        </p:grpSpPr>
        <p:pic>
          <p:nvPicPr>
            <p:cNvPr id="28" name="Elemento grafico 27" descr="Donna">
              <a:extLst>
                <a:ext uri="{FF2B5EF4-FFF2-40B4-BE49-F238E27FC236}">
                  <a16:creationId xmlns:a16="http://schemas.microsoft.com/office/drawing/2014/main" id="{9836738B-8B48-4757-8D93-61BD14005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29" name="Elemento grafico 28" descr="Uomo">
              <a:extLst>
                <a:ext uri="{FF2B5EF4-FFF2-40B4-BE49-F238E27FC236}">
                  <a16:creationId xmlns:a16="http://schemas.microsoft.com/office/drawing/2014/main" id="{2A3B99DB-E4F5-4C26-BFFE-57C0E7AD7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AF18E854-B81D-4846-AF32-3A15690C782D}"/>
              </a:ext>
            </a:extLst>
          </p:cNvPr>
          <p:cNvSpPr/>
          <p:nvPr/>
        </p:nvSpPr>
        <p:spPr>
          <a:xfrm>
            <a:off x="6100739" y="3681437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HGF</a:t>
            </a:r>
          </a:p>
        </p:txBody>
      </p: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E02F5C23-3801-4F36-A6D9-63EC39BE0D2D}"/>
              </a:ext>
            </a:extLst>
          </p:cNvPr>
          <p:cNvGrpSpPr>
            <a:grpSpLocks noChangeAspect="1"/>
          </p:cNvGrpSpPr>
          <p:nvPr/>
        </p:nvGrpSpPr>
        <p:grpSpPr>
          <a:xfrm>
            <a:off x="4818186" y="3463694"/>
            <a:ext cx="1091905" cy="720054"/>
            <a:chOff x="7023739" y="1866240"/>
            <a:chExt cx="1386615" cy="914400"/>
          </a:xfrm>
        </p:grpSpPr>
        <p:pic>
          <p:nvPicPr>
            <p:cNvPr id="37" name="Elemento grafico 36" descr="Donna">
              <a:extLst>
                <a:ext uri="{FF2B5EF4-FFF2-40B4-BE49-F238E27FC236}">
                  <a16:creationId xmlns:a16="http://schemas.microsoft.com/office/drawing/2014/main" id="{905ED69C-5242-4A75-8E46-F0561DDF3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38" name="Elemento grafico 37" descr="Uomo">
              <a:extLst>
                <a:ext uri="{FF2B5EF4-FFF2-40B4-BE49-F238E27FC236}">
                  <a16:creationId xmlns:a16="http://schemas.microsoft.com/office/drawing/2014/main" id="{44041C5D-59BE-4450-883F-396F55BD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BF8D8961-B21B-46E6-B65A-B981C75DDF0F}"/>
              </a:ext>
            </a:extLst>
          </p:cNvPr>
          <p:cNvGrpSpPr>
            <a:grpSpLocks noChangeAspect="1"/>
          </p:cNvGrpSpPr>
          <p:nvPr/>
        </p:nvGrpSpPr>
        <p:grpSpPr>
          <a:xfrm>
            <a:off x="6912023" y="3467396"/>
            <a:ext cx="1091905" cy="720054"/>
            <a:chOff x="7023739" y="1866240"/>
            <a:chExt cx="1386615" cy="914400"/>
          </a:xfrm>
        </p:grpSpPr>
        <p:pic>
          <p:nvPicPr>
            <p:cNvPr id="49" name="Elemento grafico 48" descr="Donna">
              <a:extLst>
                <a:ext uri="{FF2B5EF4-FFF2-40B4-BE49-F238E27FC236}">
                  <a16:creationId xmlns:a16="http://schemas.microsoft.com/office/drawing/2014/main" id="{52A9F084-FC6E-4545-B0B8-48C8ED3F7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50" name="Elemento grafico 49" descr="Uomo">
              <a:extLst>
                <a:ext uri="{FF2B5EF4-FFF2-40B4-BE49-F238E27FC236}">
                  <a16:creationId xmlns:a16="http://schemas.microsoft.com/office/drawing/2014/main" id="{0C5AEC95-81E4-49CB-B639-5A95BCDD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F68FED4F-9A3E-462D-B174-2722314C6DE6}"/>
              </a:ext>
            </a:extLst>
          </p:cNvPr>
          <p:cNvGrpSpPr>
            <a:grpSpLocks noChangeAspect="1"/>
          </p:cNvGrpSpPr>
          <p:nvPr/>
        </p:nvGrpSpPr>
        <p:grpSpPr>
          <a:xfrm>
            <a:off x="7777574" y="3463350"/>
            <a:ext cx="1091905" cy="720054"/>
            <a:chOff x="7023739" y="1866240"/>
            <a:chExt cx="1386615" cy="914400"/>
          </a:xfrm>
        </p:grpSpPr>
        <p:pic>
          <p:nvPicPr>
            <p:cNvPr id="55" name="Elemento grafico 54" descr="Donna">
              <a:extLst>
                <a:ext uri="{FF2B5EF4-FFF2-40B4-BE49-F238E27FC236}">
                  <a16:creationId xmlns:a16="http://schemas.microsoft.com/office/drawing/2014/main" id="{3817E898-2197-495A-A493-1FA9E7646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56" name="Elemento grafico 55" descr="Uomo">
              <a:extLst>
                <a:ext uri="{FF2B5EF4-FFF2-40B4-BE49-F238E27FC236}">
                  <a16:creationId xmlns:a16="http://schemas.microsoft.com/office/drawing/2014/main" id="{65FF5B29-CB7D-44B4-A14D-CFCBF3BD9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D574C5E-B247-40C3-B66A-E699BF2069A6}"/>
              </a:ext>
            </a:extLst>
          </p:cNvPr>
          <p:cNvCxnSpPr/>
          <p:nvPr/>
        </p:nvCxnSpPr>
        <p:spPr>
          <a:xfrm>
            <a:off x="7891492" y="3261650"/>
            <a:ext cx="0" cy="108012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Immagine 94" descr="Immagine che contiene orologio, disegnando, segnale&#10;&#10;Descrizione generata automaticamente">
            <a:extLst>
              <a:ext uri="{FF2B5EF4-FFF2-40B4-BE49-F238E27FC236}">
                <a16:creationId xmlns:a16="http://schemas.microsoft.com/office/drawing/2014/main" id="{92586051-7FE5-4D14-BAC8-6963BC7F583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031" y="3345682"/>
            <a:ext cx="912056" cy="91205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7F2B056-69E3-4E4B-A0CB-7FADA94A5C67}"/>
              </a:ext>
            </a:extLst>
          </p:cNvPr>
          <p:cNvSpPr txBox="1"/>
          <p:nvPr/>
        </p:nvSpPr>
        <p:spPr>
          <a:xfrm>
            <a:off x="447977" y="5070209"/>
            <a:ext cx="148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Anxiety Quiz</a:t>
            </a:r>
          </a:p>
        </p:txBody>
      </p:sp>
      <p:pic>
        <p:nvPicPr>
          <p:cNvPr id="16" name="Elemento grafico 15" descr="Appunti mischiati">
            <a:extLst>
              <a:ext uri="{FF2B5EF4-FFF2-40B4-BE49-F238E27FC236}">
                <a16:creationId xmlns:a16="http://schemas.microsoft.com/office/drawing/2014/main" id="{77CD31E0-1EF5-4806-AAF4-3C1F30046D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176169" y="4889914"/>
            <a:ext cx="720000" cy="720000"/>
          </a:xfrm>
          <a:prstGeom prst="rect">
            <a:avLst/>
          </a:prstGeom>
        </p:spPr>
      </p:pic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CF654E83-2406-4567-825F-56B86209447C}"/>
              </a:ext>
            </a:extLst>
          </p:cNvPr>
          <p:cNvSpPr/>
          <p:nvPr/>
        </p:nvSpPr>
        <p:spPr>
          <a:xfrm>
            <a:off x="3193507" y="5107629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webapp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45DD34DB-DD84-47AA-8A7B-C4E517BA3D33}"/>
              </a:ext>
            </a:extLst>
          </p:cNvPr>
          <p:cNvGrpSpPr>
            <a:grpSpLocks noChangeAspect="1"/>
          </p:cNvGrpSpPr>
          <p:nvPr/>
        </p:nvGrpSpPr>
        <p:grpSpPr>
          <a:xfrm>
            <a:off x="4093604" y="4897930"/>
            <a:ext cx="1091905" cy="720054"/>
            <a:chOff x="7023739" y="1866240"/>
            <a:chExt cx="1386615" cy="914400"/>
          </a:xfrm>
        </p:grpSpPr>
        <p:pic>
          <p:nvPicPr>
            <p:cNvPr id="25" name="Elemento grafico 24" descr="Donna">
              <a:extLst>
                <a:ext uri="{FF2B5EF4-FFF2-40B4-BE49-F238E27FC236}">
                  <a16:creationId xmlns:a16="http://schemas.microsoft.com/office/drawing/2014/main" id="{E8925C8B-19CD-46A7-8C5F-5E8B63B88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26" name="Elemento grafico 25" descr="Uomo">
              <a:extLst>
                <a:ext uri="{FF2B5EF4-FFF2-40B4-BE49-F238E27FC236}">
                  <a16:creationId xmlns:a16="http://schemas.microsoft.com/office/drawing/2014/main" id="{A2B77D65-5BF4-4DC0-91BC-240B2CC85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99F845D8-BA52-45A9-8420-272BC03250AA}"/>
              </a:ext>
            </a:extLst>
          </p:cNvPr>
          <p:cNvSpPr/>
          <p:nvPr/>
        </p:nvSpPr>
        <p:spPr>
          <a:xfrm>
            <a:off x="6110706" y="5107628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HGF</a:t>
            </a:r>
          </a:p>
        </p:txBody>
      </p: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62D07136-3ECB-4FAE-95EB-81FDDFD99734}"/>
              </a:ext>
            </a:extLst>
          </p:cNvPr>
          <p:cNvGrpSpPr>
            <a:grpSpLocks noChangeAspect="1"/>
          </p:cNvGrpSpPr>
          <p:nvPr/>
        </p:nvGrpSpPr>
        <p:grpSpPr>
          <a:xfrm>
            <a:off x="4861983" y="4897930"/>
            <a:ext cx="1091905" cy="720054"/>
            <a:chOff x="7023739" y="1866240"/>
            <a:chExt cx="1386615" cy="914400"/>
          </a:xfrm>
        </p:grpSpPr>
        <p:pic>
          <p:nvPicPr>
            <p:cNvPr id="40" name="Elemento grafico 39" descr="Donna">
              <a:extLst>
                <a:ext uri="{FF2B5EF4-FFF2-40B4-BE49-F238E27FC236}">
                  <a16:creationId xmlns:a16="http://schemas.microsoft.com/office/drawing/2014/main" id="{AFEDDC39-BDEC-4A15-8AFD-D91E6C428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41" name="Elemento grafico 40" descr="Uomo">
              <a:extLst>
                <a:ext uri="{FF2B5EF4-FFF2-40B4-BE49-F238E27FC236}">
                  <a16:creationId xmlns:a16="http://schemas.microsoft.com/office/drawing/2014/main" id="{40503CC9-D793-44B1-B947-64E8DD679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4EE8D240-DBD0-4BAE-95A8-59A5A16BFFF1}"/>
              </a:ext>
            </a:extLst>
          </p:cNvPr>
          <p:cNvGrpSpPr>
            <a:grpSpLocks noChangeAspect="1"/>
          </p:cNvGrpSpPr>
          <p:nvPr/>
        </p:nvGrpSpPr>
        <p:grpSpPr>
          <a:xfrm>
            <a:off x="6923133" y="4897586"/>
            <a:ext cx="1091905" cy="720054"/>
            <a:chOff x="7023739" y="1866240"/>
            <a:chExt cx="1386615" cy="914400"/>
          </a:xfrm>
          <a:solidFill>
            <a:srgbClr val="C00000"/>
          </a:solidFill>
        </p:grpSpPr>
        <p:pic>
          <p:nvPicPr>
            <p:cNvPr id="46" name="Elemento grafico 45" descr="Donna">
              <a:extLst>
                <a:ext uri="{FF2B5EF4-FFF2-40B4-BE49-F238E27FC236}">
                  <a16:creationId xmlns:a16="http://schemas.microsoft.com/office/drawing/2014/main" id="{552978C1-7234-400D-9735-2EB5AA5B6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47" name="Elemento grafico 46" descr="Uomo">
              <a:extLst>
                <a:ext uri="{FF2B5EF4-FFF2-40B4-BE49-F238E27FC236}">
                  <a16:creationId xmlns:a16="http://schemas.microsoft.com/office/drawing/2014/main" id="{B3209B00-A65C-4213-B80E-CCDC8DEAB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C87218E4-E2D2-4BF5-992F-CA0202589319}"/>
              </a:ext>
            </a:extLst>
          </p:cNvPr>
          <p:cNvGrpSpPr>
            <a:grpSpLocks noChangeAspect="1"/>
          </p:cNvGrpSpPr>
          <p:nvPr/>
        </p:nvGrpSpPr>
        <p:grpSpPr>
          <a:xfrm>
            <a:off x="7796511" y="4879235"/>
            <a:ext cx="1091905" cy="720054"/>
            <a:chOff x="7023739" y="1866240"/>
            <a:chExt cx="1386615" cy="914400"/>
          </a:xfrm>
          <a:solidFill>
            <a:schemeClr val="accent1"/>
          </a:solidFill>
        </p:grpSpPr>
        <p:pic>
          <p:nvPicPr>
            <p:cNvPr id="58" name="Elemento grafico 57" descr="Donna">
              <a:extLst>
                <a:ext uri="{FF2B5EF4-FFF2-40B4-BE49-F238E27FC236}">
                  <a16:creationId xmlns:a16="http://schemas.microsoft.com/office/drawing/2014/main" id="{3F0C2E6C-9C7B-4C89-BBA9-4910A2A4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59" name="Elemento grafico 58" descr="Uomo">
              <a:extLst>
                <a:ext uri="{FF2B5EF4-FFF2-40B4-BE49-F238E27FC236}">
                  <a16:creationId xmlns:a16="http://schemas.microsoft.com/office/drawing/2014/main" id="{481C0C0A-7AC1-48D8-AFCF-8CD1BF85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D5BE382F-DFEE-44E0-ACDC-F530BF696C33}"/>
              </a:ext>
            </a:extLst>
          </p:cNvPr>
          <p:cNvCxnSpPr/>
          <p:nvPr/>
        </p:nvCxnSpPr>
        <p:spPr>
          <a:xfrm>
            <a:off x="7902602" y="4699202"/>
            <a:ext cx="0" cy="108012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CasellaDiTesto 95">
            <a:extLst>
              <a:ext uri="{FF2B5EF4-FFF2-40B4-BE49-F238E27FC236}">
                <a16:creationId xmlns:a16="http://schemas.microsoft.com/office/drawing/2014/main" id="{56AE117F-3C47-4B55-A416-861F33833362}"/>
              </a:ext>
            </a:extLst>
          </p:cNvPr>
          <p:cNvSpPr txBox="1"/>
          <p:nvPr/>
        </p:nvSpPr>
        <p:spPr>
          <a:xfrm>
            <a:off x="7130811" y="5774689"/>
            <a:ext cx="156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Truth</a:t>
            </a:r>
          </a:p>
        </p:txBody>
      </p: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87B501F4-9E23-498E-AEAA-0D199AF97D9A}"/>
              </a:ext>
            </a:extLst>
          </p:cNvPr>
          <p:cNvSpPr txBox="1"/>
          <p:nvPr/>
        </p:nvSpPr>
        <p:spPr>
          <a:xfrm>
            <a:off x="10488049" y="1617340"/>
            <a:ext cx="865727" cy="369332"/>
          </a:xfrm>
          <a:prstGeom prst="rect">
            <a:avLst/>
          </a:prstGeom>
          <a:noFill/>
          <a:ln w="28575">
            <a:solidFill>
              <a:srgbClr val="1F407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F407A"/>
                </a:solidFill>
              </a:rPr>
              <a:t>GOAL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1CA7E3A-4423-45DE-89F6-66EA034994BE}"/>
              </a:ext>
            </a:extLst>
          </p:cNvPr>
          <p:cNvGrpSpPr>
            <a:grpSpLocks noChangeAspect="1"/>
          </p:cNvGrpSpPr>
          <p:nvPr/>
        </p:nvGrpSpPr>
        <p:grpSpPr>
          <a:xfrm>
            <a:off x="4084700" y="2005999"/>
            <a:ext cx="1091905" cy="720054"/>
            <a:chOff x="7023739" y="1866240"/>
            <a:chExt cx="1386615" cy="914400"/>
          </a:xfrm>
        </p:grpSpPr>
        <p:pic>
          <p:nvPicPr>
            <p:cNvPr id="3" name="Elemento grafico 2" descr="Donna">
              <a:extLst>
                <a:ext uri="{FF2B5EF4-FFF2-40B4-BE49-F238E27FC236}">
                  <a16:creationId xmlns:a16="http://schemas.microsoft.com/office/drawing/2014/main" id="{44F689EE-1C3B-4476-8A21-0421728D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8" name="Elemento grafico 7" descr="Uomo">
              <a:extLst>
                <a:ext uri="{FF2B5EF4-FFF2-40B4-BE49-F238E27FC236}">
                  <a16:creationId xmlns:a16="http://schemas.microsoft.com/office/drawing/2014/main" id="{C83006FF-364A-4A49-8C7F-138884DE5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195C511-DC74-4D5F-9A06-E561C15847BC}"/>
              </a:ext>
            </a:extLst>
          </p:cNvPr>
          <p:cNvSpPr txBox="1"/>
          <p:nvPr/>
        </p:nvSpPr>
        <p:spPr>
          <a:xfrm>
            <a:off x="454270" y="218136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Impartial Test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26680E6F-0800-48E9-9BD0-707B68DF9C0C}"/>
              </a:ext>
            </a:extLst>
          </p:cNvPr>
          <p:cNvSpPr/>
          <p:nvPr/>
        </p:nvSpPr>
        <p:spPr>
          <a:xfrm>
            <a:off x="3167296" y="2223742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webapp</a:t>
            </a:r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71C622E2-E825-47F0-A510-48E10FB6EA49}"/>
              </a:ext>
            </a:extLst>
          </p:cNvPr>
          <p:cNvSpPr/>
          <p:nvPr/>
        </p:nvSpPr>
        <p:spPr>
          <a:xfrm>
            <a:off x="6066428" y="2223742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HGF</a:t>
            </a: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6F4C3CED-1003-41F9-A2FF-DB005C7621FB}"/>
              </a:ext>
            </a:extLst>
          </p:cNvPr>
          <p:cNvGrpSpPr>
            <a:grpSpLocks noChangeAspect="1"/>
          </p:cNvGrpSpPr>
          <p:nvPr/>
        </p:nvGrpSpPr>
        <p:grpSpPr>
          <a:xfrm>
            <a:off x="4814778" y="2005655"/>
            <a:ext cx="1091905" cy="720054"/>
            <a:chOff x="7023739" y="1866240"/>
            <a:chExt cx="1386615" cy="914400"/>
          </a:xfrm>
        </p:grpSpPr>
        <p:pic>
          <p:nvPicPr>
            <p:cNvPr id="34" name="Elemento grafico 33" descr="Donna">
              <a:extLst>
                <a:ext uri="{FF2B5EF4-FFF2-40B4-BE49-F238E27FC236}">
                  <a16:creationId xmlns:a16="http://schemas.microsoft.com/office/drawing/2014/main" id="{48B971E5-C2A2-48DF-8433-B3F4E749B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35" name="Elemento grafico 34" descr="Uomo">
              <a:extLst>
                <a:ext uri="{FF2B5EF4-FFF2-40B4-BE49-F238E27FC236}">
                  <a16:creationId xmlns:a16="http://schemas.microsoft.com/office/drawing/2014/main" id="{5D9FE7F1-8826-4230-A50D-0C24F516D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pic>
        <p:nvPicPr>
          <p:cNvPr id="43" name="Elemento grafico 42" descr="Donna">
            <a:extLst>
              <a:ext uri="{FF2B5EF4-FFF2-40B4-BE49-F238E27FC236}">
                <a16:creationId xmlns:a16="http://schemas.microsoft.com/office/drawing/2014/main" id="{46237DC4-1FBA-4485-8EAF-ED52F5FEF4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30262" y="1912953"/>
            <a:ext cx="720054" cy="720054"/>
          </a:xfrm>
          <a:prstGeom prst="rect">
            <a:avLst/>
          </a:prstGeom>
        </p:spPr>
      </p:pic>
      <p:pic>
        <p:nvPicPr>
          <p:cNvPr id="44" name="Elemento grafico 43" descr="Uomo">
            <a:extLst>
              <a:ext uri="{FF2B5EF4-FFF2-40B4-BE49-F238E27FC236}">
                <a16:creationId xmlns:a16="http://schemas.microsoft.com/office/drawing/2014/main" id="{B4B1DBA6-F457-4653-9F38-CF139FDC34E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383856" y="2146634"/>
            <a:ext cx="720054" cy="720054"/>
          </a:xfrm>
          <a:prstGeom prst="rect">
            <a:avLst/>
          </a:prstGeom>
        </p:spPr>
      </p:pic>
      <p:pic>
        <p:nvPicPr>
          <p:cNvPr id="53" name="Elemento grafico 52" descr="Uomo">
            <a:extLst>
              <a:ext uri="{FF2B5EF4-FFF2-40B4-BE49-F238E27FC236}">
                <a16:creationId xmlns:a16="http://schemas.microsoft.com/office/drawing/2014/main" id="{2866C403-B5D6-436E-A6D0-E71FF6D479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89935" y="1874307"/>
            <a:ext cx="720054" cy="720054"/>
          </a:xfrm>
          <a:prstGeom prst="rect">
            <a:avLst/>
          </a:prstGeom>
        </p:spPr>
      </p:pic>
      <p:pic>
        <p:nvPicPr>
          <p:cNvPr id="89" name="Immagine 88">
            <a:extLst>
              <a:ext uri="{FF2B5EF4-FFF2-40B4-BE49-F238E27FC236}">
                <a16:creationId xmlns:a16="http://schemas.microsoft.com/office/drawing/2014/main" id="{D4E6FE2E-583A-495D-A520-2A62DFCA4A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18057" r="20593" b="21902"/>
          <a:stretch/>
        </p:blipFill>
        <p:spPr>
          <a:xfrm>
            <a:off x="2182462" y="2005999"/>
            <a:ext cx="731240" cy="757983"/>
          </a:xfrm>
          <a:prstGeom prst="rect">
            <a:avLst/>
          </a:prstGeom>
        </p:spPr>
      </p:pic>
      <p:pic>
        <p:nvPicPr>
          <p:cNvPr id="52" name="Elemento grafico 51" descr="Donna">
            <a:extLst>
              <a:ext uri="{FF2B5EF4-FFF2-40B4-BE49-F238E27FC236}">
                <a16:creationId xmlns:a16="http://schemas.microsoft.com/office/drawing/2014/main" id="{91E771EC-0612-4E77-AE38-0068E0487F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530670" y="1717658"/>
            <a:ext cx="720054" cy="7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43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 animBg="1"/>
      <p:bldP spid="22" grpId="0" animBg="1"/>
      <p:bldP spid="32" grpId="0" animBg="1"/>
      <p:bldP spid="96" grpId="0"/>
      <p:bldP spid="97" grpId="0" animBg="1"/>
      <p:bldP spid="21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95001"/>
          </a:xfrm>
        </p:spPr>
        <p:txBody>
          <a:bodyPr/>
          <a:lstStyle/>
          <a:p>
            <a:r>
              <a:rPr lang="en-GB" dirty="0"/>
              <a:t>Experiment: Setup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2F00EA3-C820-48B3-868C-68D93D8BF136}"/>
              </a:ext>
            </a:extLst>
          </p:cNvPr>
          <p:cNvSpPr txBox="1"/>
          <p:nvPr/>
        </p:nvSpPr>
        <p:spPr>
          <a:xfrm>
            <a:off x="837035" y="1562713"/>
            <a:ext cx="597666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b="1" dirty="0"/>
              <a:t>Agents</a:t>
            </a:r>
            <a:r>
              <a:rPr lang="en-US" dirty="0"/>
              <a:t>: 20-60 years old, both male and female</a:t>
            </a:r>
          </a:p>
          <a:p>
            <a:pPr marL="285750" indent="-285750">
              <a:spcBef>
                <a:spcPts val="600"/>
              </a:spcBef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dirty="0"/>
              <a:t>Tests randomly inverted to avoid boredom bias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Clr>
                <a:srgbClr val="1F407A"/>
              </a:buClr>
              <a:buFont typeface="+mj-lt"/>
              <a:buAutoNum type="arabicPeriod"/>
            </a:pPr>
            <a:r>
              <a:rPr lang="en-US" b="1" dirty="0"/>
              <a:t>Impartial Test</a:t>
            </a:r>
            <a:r>
              <a:rPr lang="en-US" dirty="0"/>
              <a:t>: Biscuits in shop A (y | n)</a:t>
            </a:r>
            <a:r>
              <a:rPr lang="en-US" dirty="0">
                <a:sym typeface="Wingdings" panose="05000000000000000000" pitchFamily="2" charset="2"/>
              </a:rPr>
              <a:t>                       	                Are there biscuits in shop B?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Clr>
                <a:srgbClr val="1F407A"/>
              </a:buClr>
              <a:buFont typeface="+mj-lt"/>
              <a:buAutoNum type="arabicPeriod"/>
            </a:pPr>
            <a:r>
              <a:rPr lang="en-US" b="1" dirty="0"/>
              <a:t>Involving Test</a:t>
            </a:r>
            <a:r>
              <a:rPr lang="en-US" dirty="0"/>
              <a:t>: Sanitizers in shop A (y | n) </a:t>
            </a:r>
            <a:r>
              <a:rPr lang="en-US" dirty="0">
                <a:sym typeface="Wingdings" panose="05000000000000000000" pitchFamily="2" charset="2"/>
              </a:rPr>
              <a:t> 		                 Are there sanitizers in shop B?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Clr>
                <a:srgbClr val="1F407A"/>
              </a:buClr>
              <a:buFont typeface="+mj-lt"/>
              <a:buAutoNum type="arabicPeriod"/>
            </a:pPr>
            <a:r>
              <a:rPr lang="en-US" b="1" dirty="0">
                <a:sym typeface="Wingdings" panose="05000000000000000000" pitchFamily="2" charset="2"/>
              </a:rPr>
              <a:t>Anxiety Quiz</a:t>
            </a:r>
            <a:r>
              <a:rPr lang="en-US" dirty="0">
                <a:sym typeface="Wingdings" panose="05000000000000000000" pitchFamily="2" charset="2"/>
              </a:rPr>
              <a:t>: 20 questions based on STAI.               4 levels of anxiety detected, but only interested in a binary decision for results’ validation.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26D60E-4464-4BD9-A0DE-41CC6AC99D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21AF6CE-8C27-435E-AB59-8FF1C2881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860" y="1124744"/>
            <a:ext cx="2965568" cy="50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686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95001"/>
          </a:xfrm>
        </p:spPr>
        <p:txBody>
          <a:bodyPr/>
          <a:lstStyle/>
          <a:p>
            <a:r>
              <a:rPr lang="en-GB" dirty="0"/>
              <a:t>Experiment: Inputs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26D60E-4464-4BD9-A0DE-41CC6AC99D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E7A115BA-F176-4AE1-8146-F9F5ED568FEE}"/>
              </a:ext>
            </a:extLst>
          </p:cNvPr>
          <p:cNvGrpSpPr/>
          <p:nvPr/>
        </p:nvGrpSpPr>
        <p:grpSpPr>
          <a:xfrm>
            <a:off x="602675" y="1424413"/>
            <a:ext cx="6984776" cy="1287532"/>
            <a:chOff x="765027" y="1513670"/>
            <a:chExt cx="6984776" cy="1287532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934FE1B4-AADC-46A3-8035-ECF0A0806E8B}"/>
                </a:ext>
              </a:extLst>
            </p:cNvPr>
            <p:cNvSpPr txBox="1"/>
            <p:nvPr/>
          </p:nvSpPr>
          <p:spPr>
            <a:xfrm>
              <a:off x="765027" y="1513670"/>
              <a:ext cx="6984776" cy="128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9700"/>
                  </a:solidFill>
                </a:rPr>
                <a:t>Correct Outcomes</a:t>
              </a:r>
              <a:r>
                <a:rPr lang="en-US" dirty="0"/>
                <a:t>: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ED8757"/>
                  </a:solidFill>
                </a:rPr>
                <a:t>Cues</a:t>
              </a:r>
              <a:r>
                <a:rPr lang="en-US" dirty="0"/>
                <a:t>: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Noisy Outcomes:  		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7FCAE002-69F0-4AC7-8B95-B1C353ADE1B3}"/>
                    </a:ext>
                  </a:extLst>
                </p:cNvPr>
                <p:cNvSpPr txBox="1"/>
                <p:nvPr/>
              </p:nvSpPr>
              <p:spPr>
                <a:xfrm>
                  <a:off x="3266680" y="1639040"/>
                  <a:ext cx="37784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𝐺𝑒𝑛𝑒𝑟𝑎𝑡𝑖𝑣𝑒𝑀𝑜𝑑𝑒𝑙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𝑐𝑢𝑒𝑠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7FCAE002-69F0-4AC7-8B95-B1C353ADE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680" y="1639040"/>
                  <a:ext cx="377840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23" r="-323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sellaDiTesto 13">
                  <a:extLst>
                    <a:ext uri="{FF2B5EF4-FFF2-40B4-BE49-F238E27FC236}">
                      <a16:creationId xmlns:a16="http://schemas.microsoft.com/office/drawing/2014/main" id="{EE45D8DA-673E-48B5-82D2-EB1E56AB7F7A}"/>
                    </a:ext>
                  </a:extLst>
                </p:cNvPr>
                <p:cNvSpPr txBox="1"/>
                <p:nvPr/>
              </p:nvSpPr>
              <p:spPr>
                <a:xfrm>
                  <a:off x="3264271" y="2030574"/>
                  <a:ext cx="21514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𝑐𝑢𝑒𝑠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𝐵𝑒𝑟𝑛𝑜𝑢𝑙𝑙𝑖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CasellaDiTesto 13">
                  <a:extLst>
                    <a:ext uri="{FF2B5EF4-FFF2-40B4-BE49-F238E27FC236}">
                      <a16:creationId xmlns:a16="http://schemas.microsoft.com/office/drawing/2014/main" id="{EE45D8DA-673E-48B5-82D2-EB1E56AB7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271" y="2030574"/>
                  <a:ext cx="215148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50" r="-3116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E74A5E9D-294A-46BA-98A2-1E597F944168}"/>
                    </a:ext>
                  </a:extLst>
                </p:cNvPr>
                <p:cNvSpPr txBox="1"/>
                <p:nvPr/>
              </p:nvSpPr>
              <p:spPr>
                <a:xfrm>
                  <a:off x="3261817" y="2446072"/>
                  <a:ext cx="211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𝑅𝑎𝑛𝑑𝑇𝑜𝑔𝑔𝑙𝑒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E74A5E9D-294A-46BA-98A2-1E597F944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1817" y="2446072"/>
                  <a:ext cx="211186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65" t="-2222" r="-317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Immagine 1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D56564EA-71DE-40C1-8DBB-55D6DE8D40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2" t="48381" r="7458" b="4677"/>
          <a:stretch/>
        </p:blipFill>
        <p:spPr>
          <a:xfrm>
            <a:off x="325438" y="3081333"/>
            <a:ext cx="11537950" cy="324362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F3009C5-F9B5-4B4B-A255-D6D0D9BFE6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21" t="40842" r="47046" b="39703"/>
          <a:stretch/>
        </p:blipFill>
        <p:spPr>
          <a:xfrm>
            <a:off x="7391896" y="1315715"/>
            <a:ext cx="4469904" cy="16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9767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37416"/>
          </a:xfrm>
        </p:spPr>
        <p:txBody>
          <a:bodyPr/>
          <a:lstStyle/>
          <a:p>
            <a:r>
              <a:rPr lang="en-GB" dirty="0"/>
              <a:t>Parameter’s Estimation: Impartial vs. Involving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32B9872-A53A-4685-BF69-9BD3F3020B5F}"/>
              </a:ext>
            </a:extLst>
          </p:cNvPr>
          <p:cNvGrpSpPr/>
          <p:nvPr/>
        </p:nvGrpSpPr>
        <p:grpSpPr>
          <a:xfrm>
            <a:off x="859079" y="1794074"/>
            <a:ext cx="1872208" cy="523220"/>
            <a:chOff x="1053059" y="1700808"/>
            <a:chExt cx="1872208" cy="523220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F9441A01-0F3F-4E74-9270-9679149065B2}"/>
                </a:ext>
              </a:extLst>
            </p:cNvPr>
            <p:cNvSpPr txBox="1"/>
            <p:nvPr/>
          </p:nvSpPr>
          <p:spPr>
            <a:xfrm>
              <a:off x="1053059" y="1700808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   = Healthy Controls</a:t>
              </a:r>
            </a:p>
            <a:p>
              <a:r>
                <a:rPr lang="en-US" sz="1400" dirty="0"/>
                <a:t>    = Anxious Patients</a:t>
              </a:r>
            </a:p>
          </p:txBody>
        </p:sp>
        <p:sp>
          <p:nvSpPr>
            <p:cNvPr id="21" name="Connettore 20">
              <a:extLst>
                <a:ext uri="{FF2B5EF4-FFF2-40B4-BE49-F238E27FC236}">
                  <a16:creationId xmlns:a16="http://schemas.microsoft.com/office/drawing/2014/main" id="{C681ED8F-A65F-495D-801E-7013FF2D24A6}"/>
                </a:ext>
              </a:extLst>
            </p:cNvPr>
            <p:cNvSpPr/>
            <p:nvPr/>
          </p:nvSpPr>
          <p:spPr>
            <a:xfrm>
              <a:off x="1125067" y="1771100"/>
              <a:ext cx="144000" cy="144000"/>
            </a:xfrm>
            <a:prstGeom prst="flowChartConnector">
              <a:avLst/>
            </a:prstGeom>
            <a:solidFill>
              <a:srgbClr val="42C2F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Connettore 21">
              <a:extLst>
                <a:ext uri="{FF2B5EF4-FFF2-40B4-BE49-F238E27FC236}">
                  <a16:creationId xmlns:a16="http://schemas.microsoft.com/office/drawing/2014/main" id="{7935A07E-9183-4802-BA6D-F2D6CB8F5CB4}"/>
                </a:ext>
              </a:extLst>
            </p:cNvPr>
            <p:cNvSpPr/>
            <p:nvPr/>
          </p:nvSpPr>
          <p:spPr>
            <a:xfrm>
              <a:off x="1125067" y="1985391"/>
              <a:ext cx="144000" cy="144000"/>
            </a:xfrm>
            <a:prstGeom prst="flowChartConnector">
              <a:avLst/>
            </a:prstGeom>
            <a:solidFill>
              <a:srgbClr val="D3541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4" name="Grafico 23">
            <a:extLst>
              <a:ext uri="{FF2B5EF4-FFF2-40B4-BE49-F238E27FC236}">
                <a16:creationId xmlns:a16="http://schemas.microsoft.com/office/drawing/2014/main" id="{7438AB11-2C99-4DE7-9C47-D2809EA86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413710"/>
              </p:ext>
            </p:extLst>
          </p:nvPr>
        </p:nvGraphicFramePr>
        <p:xfrm>
          <a:off x="504583" y="2628798"/>
          <a:ext cx="2457401" cy="252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662441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Clustering: Impartial Context</a:t>
            </a:r>
          </a:p>
        </p:txBody>
      </p:sp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1A741D55-F33F-4AC6-9AA5-F61179B4E3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9089272"/>
              </p:ext>
            </p:extLst>
          </p:nvPr>
        </p:nvGraphicFramePr>
        <p:xfrm>
          <a:off x="580443" y="2555910"/>
          <a:ext cx="1758157" cy="2996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Gruppo 11">
            <a:extLst>
              <a:ext uri="{FF2B5EF4-FFF2-40B4-BE49-F238E27FC236}">
                <a16:creationId xmlns:a16="http://schemas.microsoft.com/office/drawing/2014/main" id="{F276133B-2A8B-4477-AD8D-52A70298D1A6}"/>
              </a:ext>
            </a:extLst>
          </p:cNvPr>
          <p:cNvGrpSpPr/>
          <p:nvPr/>
        </p:nvGrpSpPr>
        <p:grpSpPr>
          <a:xfrm>
            <a:off x="859079" y="1794074"/>
            <a:ext cx="1872208" cy="523220"/>
            <a:chOff x="1053059" y="1700808"/>
            <a:chExt cx="1872208" cy="523220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74F00E7-A0A9-431A-9738-C0F28C07D69E}"/>
                </a:ext>
              </a:extLst>
            </p:cNvPr>
            <p:cNvSpPr txBox="1"/>
            <p:nvPr/>
          </p:nvSpPr>
          <p:spPr>
            <a:xfrm>
              <a:off x="1053059" y="1700808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   = Healthy Controls</a:t>
              </a:r>
            </a:p>
            <a:p>
              <a:r>
                <a:rPr lang="en-US" sz="1400" dirty="0"/>
                <a:t>    = Anxious Patients</a:t>
              </a:r>
            </a:p>
          </p:txBody>
        </p:sp>
        <p:sp>
          <p:nvSpPr>
            <p:cNvPr id="14" name="Connettore 13">
              <a:extLst>
                <a:ext uri="{FF2B5EF4-FFF2-40B4-BE49-F238E27FC236}">
                  <a16:creationId xmlns:a16="http://schemas.microsoft.com/office/drawing/2014/main" id="{1C79CC77-4D3E-4893-B29A-9A806670F8D9}"/>
                </a:ext>
              </a:extLst>
            </p:cNvPr>
            <p:cNvSpPr/>
            <p:nvPr/>
          </p:nvSpPr>
          <p:spPr>
            <a:xfrm>
              <a:off x="1125067" y="1771100"/>
              <a:ext cx="144000" cy="144000"/>
            </a:xfrm>
            <a:prstGeom prst="flowChartConnector">
              <a:avLst/>
            </a:prstGeom>
            <a:solidFill>
              <a:srgbClr val="42C2F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nnettore 14">
              <a:extLst>
                <a:ext uri="{FF2B5EF4-FFF2-40B4-BE49-F238E27FC236}">
                  <a16:creationId xmlns:a16="http://schemas.microsoft.com/office/drawing/2014/main" id="{2BBAE521-2190-427A-9906-A6764F04DDC2}"/>
                </a:ext>
              </a:extLst>
            </p:cNvPr>
            <p:cNvSpPr/>
            <p:nvPr/>
          </p:nvSpPr>
          <p:spPr>
            <a:xfrm>
              <a:off x="1125067" y="1985391"/>
              <a:ext cx="144000" cy="144000"/>
            </a:xfrm>
            <a:prstGeom prst="flowChartConnector">
              <a:avLst/>
            </a:prstGeom>
            <a:solidFill>
              <a:srgbClr val="D3541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57918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Clustering: Involving Context</a:t>
            </a:r>
          </a:p>
        </p:txBody>
      </p:sp>
      <p:pic>
        <p:nvPicPr>
          <p:cNvPr id="10" name="Immagine 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DC07D8F-1BB8-4E7C-9B77-D736C52F5E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5" t="9051" r="64171" b="83395"/>
          <a:stretch/>
        </p:blipFill>
        <p:spPr>
          <a:xfrm>
            <a:off x="580443" y="1592714"/>
            <a:ext cx="2016224" cy="518031"/>
          </a:xfrm>
          <a:prstGeom prst="rect">
            <a:avLst/>
          </a:prstGeom>
        </p:spPr>
      </p:pic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CC26933E-2BB8-4E84-A73E-849E499BA0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451635"/>
              </p:ext>
            </p:extLst>
          </p:nvPr>
        </p:nvGraphicFramePr>
        <p:xfrm>
          <a:off x="580443" y="2555910"/>
          <a:ext cx="1758157" cy="2996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9761495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48047"/>
          </a:xfrm>
        </p:spPr>
        <p:txBody>
          <a:bodyPr/>
          <a:lstStyle/>
          <a:p>
            <a:r>
              <a:rPr lang="en-GB" dirty="0"/>
              <a:t>Comparison with Ideal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a 6">
                <a:extLst>
                  <a:ext uri="{FF2B5EF4-FFF2-40B4-BE49-F238E27FC236}">
                    <a16:creationId xmlns:a16="http://schemas.microsoft.com/office/drawing/2014/main" id="{9618DC97-A93A-4C61-A82A-1E09C65931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786395"/>
                  </p:ext>
                </p:extLst>
              </p:nvPr>
            </p:nvGraphicFramePr>
            <p:xfrm>
              <a:off x="909043" y="3385109"/>
              <a:ext cx="4481327" cy="2103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3631">
                      <a:extLst>
                        <a:ext uri="{9D8B030D-6E8A-4147-A177-3AD203B41FA5}">
                          <a16:colId xmlns:a16="http://schemas.microsoft.com/office/drawing/2014/main" val="45830674"/>
                        </a:ext>
                      </a:extLst>
                    </a:gridCol>
                    <a:gridCol w="1047140">
                      <a:extLst>
                        <a:ext uri="{9D8B030D-6E8A-4147-A177-3AD203B41FA5}">
                          <a16:colId xmlns:a16="http://schemas.microsoft.com/office/drawing/2014/main" val="680570872"/>
                        </a:ext>
                      </a:extLst>
                    </a:gridCol>
                    <a:gridCol w="1184286">
                      <a:extLst>
                        <a:ext uri="{9D8B030D-6E8A-4147-A177-3AD203B41FA5}">
                          <a16:colId xmlns:a16="http://schemas.microsoft.com/office/drawing/2014/main" val="81533705"/>
                        </a:ext>
                      </a:extLst>
                    </a:gridCol>
                    <a:gridCol w="1186270">
                      <a:extLst>
                        <a:ext uri="{9D8B030D-6E8A-4147-A177-3AD203B41FA5}">
                          <a16:colId xmlns:a16="http://schemas.microsoft.com/office/drawing/2014/main" val="991274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Ideal</a:t>
                          </a:r>
                        </a:p>
                        <a:p>
                          <a:r>
                            <a:rPr lang="en-US" dirty="0"/>
                            <a:t>Model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  <a:p>
                          <a:r>
                            <a:rPr lang="en-US" dirty="0"/>
                            <a:t>Healthy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  <a:p>
                          <a:r>
                            <a:rPr lang="en-US" dirty="0"/>
                            <a:t>Anxious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93661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2282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9991463"/>
                      </a:ext>
                    </a:extLst>
                  </a:tr>
                  <a:tr h="3274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38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a 6">
                <a:extLst>
                  <a:ext uri="{FF2B5EF4-FFF2-40B4-BE49-F238E27FC236}">
                    <a16:creationId xmlns:a16="http://schemas.microsoft.com/office/drawing/2014/main" id="{9618DC97-A93A-4C61-A82A-1E09C65931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786395"/>
                  </p:ext>
                </p:extLst>
              </p:nvPr>
            </p:nvGraphicFramePr>
            <p:xfrm>
              <a:off x="909043" y="3385109"/>
              <a:ext cx="4481327" cy="2103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3631">
                      <a:extLst>
                        <a:ext uri="{9D8B030D-6E8A-4147-A177-3AD203B41FA5}">
                          <a16:colId xmlns:a16="http://schemas.microsoft.com/office/drawing/2014/main" val="45830674"/>
                        </a:ext>
                      </a:extLst>
                    </a:gridCol>
                    <a:gridCol w="1047140">
                      <a:extLst>
                        <a:ext uri="{9D8B030D-6E8A-4147-A177-3AD203B41FA5}">
                          <a16:colId xmlns:a16="http://schemas.microsoft.com/office/drawing/2014/main" val="680570872"/>
                        </a:ext>
                      </a:extLst>
                    </a:gridCol>
                    <a:gridCol w="1184286">
                      <a:extLst>
                        <a:ext uri="{9D8B030D-6E8A-4147-A177-3AD203B41FA5}">
                          <a16:colId xmlns:a16="http://schemas.microsoft.com/office/drawing/2014/main" val="81533705"/>
                        </a:ext>
                      </a:extLst>
                    </a:gridCol>
                    <a:gridCol w="1186270">
                      <a:extLst>
                        <a:ext uri="{9D8B030D-6E8A-4147-A177-3AD203B41FA5}">
                          <a16:colId xmlns:a16="http://schemas.microsoft.com/office/drawing/2014/main" val="9912745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Ideal</a:t>
                          </a:r>
                        </a:p>
                        <a:p>
                          <a:r>
                            <a:rPr lang="en-US" dirty="0"/>
                            <a:t>Model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  <a:p>
                          <a:r>
                            <a:rPr lang="en-US" dirty="0"/>
                            <a:t>Healthy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  <a:p>
                          <a:r>
                            <a:rPr lang="en-US" dirty="0"/>
                            <a:t>Anxious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936613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571" t="-234848" r="-322857" b="-2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22824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40000" r="-322857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999146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571" t="-440000" r="-322857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3809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3" name="Grafico 22">
            <a:extLst>
              <a:ext uri="{FF2B5EF4-FFF2-40B4-BE49-F238E27FC236}">
                <a16:creationId xmlns:a16="http://schemas.microsoft.com/office/drawing/2014/main" id="{19408D0A-9109-424B-92A1-E20822BD6A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831946"/>
              </p:ext>
            </p:extLst>
          </p:nvPr>
        </p:nvGraphicFramePr>
        <p:xfrm>
          <a:off x="6309644" y="1268761"/>
          <a:ext cx="5218868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6DF91C26-BE25-4559-85A9-1CC483AADC23}"/>
                  </a:ext>
                </a:extLst>
              </p:cNvPr>
              <p:cNvSpPr txBox="1"/>
              <p:nvPr/>
            </p:nvSpPr>
            <p:spPr>
              <a:xfrm>
                <a:off x="1103836" y="1628800"/>
                <a:ext cx="445134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6DF91C26-BE25-4559-85A9-1CC483AAD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36" y="1628800"/>
                <a:ext cx="4451347" cy="312650"/>
              </a:xfrm>
              <a:prstGeom prst="rect">
                <a:avLst/>
              </a:prstGeom>
              <a:blipFill>
                <a:blip r:embed="rId4"/>
                <a:stretch>
                  <a:fillRect r="-685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C4ABF9EB-C4BE-4A4E-A501-1487D583A7FF}"/>
                  </a:ext>
                </a:extLst>
              </p:cNvPr>
              <p:cNvSpPr txBox="1"/>
              <p:nvPr/>
            </p:nvSpPr>
            <p:spPr>
              <a:xfrm>
                <a:off x="1103836" y="2130919"/>
                <a:ext cx="4454681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C4ABF9EB-C4BE-4A4E-A501-1487D583A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36" y="2130919"/>
                <a:ext cx="4454681" cy="312650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ttangolo 27">
            <a:extLst>
              <a:ext uri="{FF2B5EF4-FFF2-40B4-BE49-F238E27FC236}">
                <a16:creationId xmlns:a16="http://schemas.microsoft.com/office/drawing/2014/main" id="{5453C5F9-380F-484C-9F4F-F9FBDE92BF12}"/>
              </a:ext>
            </a:extLst>
          </p:cNvPr>
          <p:cNvSpPr/>
          <p:nvPr/>
        </p:nvSpPr>
        <p:spPr>
          <a:xfrm>
            <a:off x="826420" y="1683844"/>
            <a:ext cx="216024" cy="202561"/>
          </a:xfrm>
          <a:prstGeom prst="rect">
            <a:avLst/>
          </a:prstGeom>
          <a:solidFill>
            <a:srgbClr val="007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B461E20-99A9-4AD5-B96C-A44605675B94}"/>
              </a:ext>
            </a:extLst>
          </p:cNvPr>
          <p:cNvSpPr/>
          <p:nvPr/>
        </p:nvSpPr>
        <p:spPr>
          <a:xfrm>
            <a:off x="826420" y="2185963"/>
            <a:ext cx="216024" cy="202561"/>
          </a:xfrm>
          <a:prstGeom prst="rect">
            <a:avLst/>
          </a:prstGeom>
          <a:solidFill>
            <a:srgbClr val="A01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id="{1BD185BD-AAA0-40E7-BBCC-6E7158E96F6F}"/>
                  </a:ext>
                </a:extLst>
              </p:cNvPr>
              <p:cNvSpPr/>
              <p:nvPr/>
            </p:nvSpPr>
            <p:spPr>
              <a:xfrm>
                <a:off x="7264526" y="5212327"/>
                <a:ext cx="522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id="{1BD185BD-AAA0-40E7-BBCC-6E7158E96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526" y="5212327"/>
                <a:ext cx="5228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ttangolo 30">
                <a:extLst>
                  <a:ext uri="{FF2B5EF4-FFF2-40B4-BE49-F238E27FC236}">
                    <a16:creationId xmlns:a16="http://schemas.microsoft.com/office/drawing/2014/main" id="{4B000874-603C-42B1-82EA-B39CED500CC7}"/>
                  </a:ext>
                </a:extLst>
              </p:cNvPr>
              <p:cNvSpPr/>
              <p:nvPr/>
            </p:nvSpPr>
            <p:spPr>
              <a:xfrm>
                <a:off x="8669813" y="5212327"/>
                <a:ext cx="522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ttangolo 30">
                <a:extLst>
                  <a:ext uri="{FF2B5EF4-FFF2-40B4-BE49-F238E27FC236}">
                    <a16:creationId xmlns:a16="http://schemas.microsoft.com/office/drawing/2014/main" id="{4B000874-603C-42B1-82EA-B39CED500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813" y="5212327"/>
                <a:ext cx="5228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33495183-308E-4552-84A1-ECE474EECCCA}"/>
                  </a:ext>
                </a:extLst>
              </p:cNvPr>
              <p:cNvSpPr/>
              <p:nvPr/>
            </p:nvSpPr>
            <p:spPr>
              <a:xfrm>
                <a:off x="10398258" y="5195747"/>
                <a:ext cx="482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33495183-308E-4552-84A1-ECE474EEC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258" y="5195747"/>
                <a:ext cx="482761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C0A72AD-F79C-411B-8135-970193F164B5}"/>
              </a:ext>
            </a:extLst>
          </p:cNvPr>
          <p:cNvSpPr txBox="1"/>
          <p:nvPr/>
        </p:nvSpPr>
        <p:spPr>
          <a:xfrm>
            <a:off x="1226389" y="2649719"/>
            <a:ext cx="4206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Healthy and anxious groups based on ground truth</a:t>
            </a:r>
          </a:p>
        </p:txBody>
      </p:sp>
    </p:spTree>
    <p:extLst>
      <p:ext uri="{BB962C8B-B14F-4D97-AF65-F5344CB8AC3E}">
        <p14:creationId xmlns:p14="http://schemas.microsoft.com/office/powerpoint/2010/main" val="253858402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ASTER" val="__part_0"/>
  <p:tag name="__PART_0" val="eyIkaWQiOiIxIiwiQ3VsdHVyZUluZm9OYW1lIjoiZW4tVVMiLCJTdHlsZU5hbWUiOm51bGwsIlZlcnNpb24iOnsiJGlkIjoiMiIsIlZlcnNpb24iOiIzLjIuMCIsIk9yaWdpbmFsQXNzZW1ibHlWZXJzaW9uIjoiNC4wMy4wNC4wMCIsIkVkaXRpb24iOiJGcmVlIiwiSXNQbHVzRWRpdGlvbiI6ZmFsc2UsIklzUHJvRWRpdGlvbiI6ZmFsc2V9LCJFZmZlY3QiOjEsIlN0eWxlIjp7IiRpZCI6IjMiLCJUaW1lYmFuZFN0eWxlIjp7IiRpZCI6IjQiLCJTY2FsZU1hcmtpbmciOjAsIlNoYXBlIjozLCJTaGFwZVN0eWxlIjp7IiRpZCI6IjUiLCJNYXJnaW4iOnsiJGlkIjoiNiIsIlRvcCI6MCwiTGVmdCI6MTAsIlJpZ2h0IjoxMCwiQm90dG9tIjowfSwiUGFkZGluZyI6eyIkaWQiOiI3IiwiVG9wIjozLCJMZWZ0IjowLCJSaWdodCI6MCwiQm90dG9tIjozfSwiQmFja2dyb3VuZCI6eyIkaWQiOiI4IiwiQ29sb3IiOnsiJGlkIjoiOSIsIkEiOjI1NSwiUiI6MzEsIkciOjY0LCJCIjoxMjJ9fSwiSXNWaXNpYmxlIjp0cnVlLCJXaWR0aCI6M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zMSwiRyI6NjQsIkIiOjEyMn19LCJNYXhXaWR0aCI6IkluZmluaXR5IiwiTWF4SGVpZ2h0IjoiSW5maW5pdHkiLCJTbWFydEZvcmVncm91bmRJc0FjdGl2ZSI6ZmFsc2UsIkhvcml6b250YWxBbGlnbm1lbnQiOjAsIlZlcnRpY2FsQWxpZ25tZW50IjowLCJTbWFydEZvcmVncm91bmQiOm51bGwsIkJhY2tncm91bmRGaWxsVHlwZSI6MCwiTWFyZ2luIjp7IiRpZCI6IjE3IiwiVG9wIjowLCJMZWZ0IjowLCJSaWdodCI6MjAsIkJvdHRvbSI6MH0sIlBhZGRpbmciOnsiJGlkIjoiMTgiLCJUb3AiOjAsIkxlZnQiOjAsIlJpZ2h0IjowLCJCb3R0b20iOjB9LCJCYWNrZ3JvdW5kIjp7IiRpZCI6IjE5IiwiQ29sb3IiOnsiJGlkIjoiMjAiLCJBIjow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I1IiwiVG9wIjowLCJMZWZ0IjoyMCwiUmlnaHQiOjAsIkJvdHRvbSI6MH0sIlBhZGRpbmciOnsiJGlkIjoiMjYiLCJUb3AiOjAsIkxlZnQiOjAsIlJpZ2h0IjowLCJCb3R0b20iOjB9LCJCYWNrZ3JvdW5kIjp7IiRpZCI6IjI3IiwiQ29sb3IiOnsiJHJlZiI6IjIwIn19LCJJc1Zpc2libGUiOmZhbHN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ZmFsc2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I1NSwiUiI6MjM0LCJHIjoyMiwiQiI6MzB9fSwiQXBwZW5kWWVhck9uWWVhckNoYW5nZSI6dHJ1ZSwiRWxhcHNlZFRpbWVGb3JtYXQiOjEsIlRvZGF5TWFya2VyUG9zaXRpb24iOjMsIlF1aWNrUG9zaXRpb24iOjIsIkFic29sdXRlUG9zaXRpb24iOjQwNS4wLCJNYXJnaW4iOnsiJGlkIjoiNDkiLCJUb3AiOjAsIkxlZnQiOjEwLCJSaWdodCI6MTAsIkJvdHRvbSI6MH0sIlBhZGRpbmciOnsiJGlkIjoiNTAiLCJUb3AiOjAsIkxlZnQiOjAsIlJpZ2h0IjowLCJCb3R0b20iOjB9LCJCYWNrZ3JvdW5kIjp7IiRpZCI6IjUxIiwiQ29sb3IiOnsiJGlkIjoiNTIiLCJBIjoyNTUsIlIiOjE3OCwiRyI6MTc4LCJCIjoxNzh9fSwiSXNWaXNpYmxlIjp0cnVlLCJXaWR0aCI6MC4wLCJIZWlnaHQiOjAuMCwiQm9yZGVyU3R5bGUiOm51bGwsIlBhcmVudFN0eWxlIjpudWxsfSwiRGVmYXVsdE1pbGVzdG9uZVN0eWxlIjp7IiRpZCI6IjUzIiwiU2hhcGUiOjcsIkNvbm5lY3Rvck1hcmdpbiI6eyIkaWQiOiI1NCIsIlRvcCI6MCwiTGVmdCI6MiwiUmlnaHQiOjIsIkJvdHRvbSI6MH0sIkNvbm5lY3RvclN0eWxlIjp7IiRpZCI6IjU1IiwiTGluZUNvbG9yIjp7IiRpZCI6IjU2IiwiJHR5cGUiOiJOTFJFLkNvbW1vbi5Eb20uU29saWRDb2xvckJydXNoLCBOTFJFLkNvbW1vbiIsIkNvbG9yIjp7IiRpZCI6IjU3IiwiQSI6MTI3LCJSIjozMSwiRyI6NzMsIkIiOjEyNn19LCJMaW5lV2VpZ2h0IjoxLjAsIkxpbmVUeXBlIjowLCJQYXJlbnRTdHlsZSI6bnVsbH0sIklzQmVsb3dUaW1lYmFuZCI6ZmFsc2UsIlBvc2l0aW9uT25UYXNrIjow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7IiRpZCI6IjYyIiwiQ29sb3IiOnsiJGlkIjoiNjMiLCJBIjoyNTUsIlIiOjAsIkciOjExNCwiQiI6MTg4fX0sIklzVmlzaWJsZSI6dHJ1ZSwiV2lkdGgiOjE4LjAsIkhlaWdodCI6MjAuMCwiQm9yZGVyU3R5bGUiOnsiJGlkIjoiNjQiLCJMaW5lQ29sb3IiOnsiJGlkIjoiNjUiLCIkdHlwZSI6Ik5MUkUuQ29tbW9uLkRvbS5Tb2xpZENvbG9yQnJ1c2gsIE5MUkUuQ29tbW9uIiwiQ29sb3IiOnsiJGlkIjoiNjYiLCJBIjoyNTUsIlIiOjI1NSwiRyI6MCwiQiI6MH19LCJMaW5lV2VpZ2h0IjowLjAsIkxpbmVUeXBlIjowLCJQYXJlbnRTdHlsZSI6bnVsbH0sIlBhcmVudFN0eWxlIjpudWxsfSwiVGl0bGVTdHlsZSI6eyIkaWQiOiI2NyIsIkZvbnRTZXR0aW5ncyI6eyIkaWQiOiI2OCIsIkZvbnRTaXplIjoxMSwiRm9udE5hbWUiOiJDYWxpYnJpIiwiSXNCb2xkIjp0cnVlLCJJc0l0YWxpYyI6ZmFsc2UsIklzVW5kZXJsaW5lZCI6ZmFsc2UsIlBhcmVudFN0eWxlIjpudWxsfSwiQXV0b1NpemUiOjAsIkZvcmVncm91bmQiOnsiJGlkIjoiNjkiLCJDb2xvciI6eyIkaWQiOiI3MCIsIkEiOjI1NSwiUiI6MCwiRyI6MCwiQiI6MH19LCJNYXhXaWR0aCI6MjAwLjAsIk1heEhlaWdodCI6IkluZmluaXR5IiwiU21hcnRGb3JlZ3JvdW5kSXNBY3RpdmUiOmZhbHNlLCJIb3Jpem9udGFsQWxpZ25tZW50IjoxLCJWZXJ0aWNhbEFsaWdubWVudCI6MCwiU21hcnRGb3JlZ3JvdW5kIjpudWxsLCJCYWNrZ3JvdW5kRmlsbFR5cGUiOjAsIk1hcmdpbiI6eyIkaWQiOiI3MSIsIlRvcCI6MCwiTGVmdCI6MCwiUmlnaHQiOjAsIkJvdHRvbSI6MH0sIlBhZGRpbmciOnsiJGlkIjoiNzIiLCJUb3AiOjAsIkxlZnQiOjAsIlJpZ2h0IjowLCJCb3R0b20iOjB9LCJCYWNrZ3JvdW5kIjp7IiRpZCI6IjczIiwiQ29sb3IiOnsiJHJlZiI6IjIwIn19LCJJc1Zpc2libGUiOnRydWUsIldpZHRoIjowLjAsIkhlaWdodCI6MC4wLCJCb3JkZXJTdHlsZSI6bnVsbCwiUGFyZW50U3R5bGUiOm51bGx9LCJEYXRlU3R5bGUiOnsiJGlkIjoiNzQiLCJGb250U2V0dGluZ3MiOnsiJGlkIjoiNzUiLCJGb250U2l6ZSI6MTAsIkZvbnROYW1lIjoiQ2FsaWJyaSIsIklzQm9sZCI6ZmFsc2UsIklzSXRhbGljIjpmYWxzZSwiSXNVbmRlcmxpbmVkIjpmYWxzZSwiUGFyZW50U3R5bGUiOm51bGx9LCJBdXRvU2l6ZSI6MCwiRm9yZWdyb3VuZCI6eyIkaWQiOiI3NiIsIkNvbG9yIjp7IiRpZCI6Ijc3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RGVmYXVsdFRhc2tTdHlsZSI6eyIkaWQiOiI4MiIsIlNoYXBlIjowLCJTaGFwZVRoaWNrbmVzcyI6MiwiRHVyYXRpb25Gb3JtYXQiOjAsIkluY2x1ZGVOb25Xb3JraW5nRGF5c0luRHVyYXRpb24iOmZhbHNlLCJQZXJjZW50YWdlQ29tcGxldGVTdHlsZSI6eyIkaWQiOiI4MyIsIkZvbnRTZXR0aW5ncyI6eyIkaWQiOiI4NCIsIkZvbnRTaXplIjoxMCwiRm9udE5hbWUiOiJDYWxpYnJpIiwiSXNCb2xkIjpmYWxzZSwiSXNJdGFsaWMiOmZhbHNlLCJJc1VuZGVybGluZWQiOmZhbHNlLCJQYXJlbnRTdHlsZSI6bnVsbH0sIkF1dG9TaXplIjowLCJGb3JlZ3JvdW5kIjp7IiRpZCI6Ijg1IiwiQ29sb3IiOnsiJGlkIjoiODY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4NyIsIlRvcCI6MCwiTGVmdCI6MCwiUmlnaHQiOjAsIkJvdHRvbSI6MH0sIlBhZGRpbmciOnsiJGlkIjoiODgiLCJUb3AiOjAsIkxlZnQiOjAsIlJpZ2h0IjowLCJCb3R0b20iOjB9LCJCYWNrZ3JvdW5kIjp7IiRpZCI6Ijg5IiwiQ29sb3IiOnsiJHJlZiI6IjIwIn19LCJJc1Zpc2libGUiOnRydWUsIldpZHRoIjowLjAsIkhlaWdodCI6MC4wLCJCb3JkZXJTdHlsZSI6bnVsbCwiUGFyZW50U3R5bGUiOm51bGx9LCJEdXJhdGlvblN0eWxlIjp7IiRpZCI6IjkwIiwiRm9udFNldHRpbmdzIjp7IiRpZCI6IjkxIiwiRm9udFNpemUiOjEwLCJGb250TmFtZSI6IkNhbGlicmkiLCJJc0JvbGQiOmZhbHNlLCJJc0l0YWxpYyI6ZmFsc2UsIklzVW5kZXJsaW5lZCI6ZmFsc2UsIlBhcmVudFN0eWxlIjpudWxsfSwiQXV0b1NpemUiOjAsIkZvcmVncm91bmQiOnsiJGlkIjoiOTIiLCJDb2xvciI6eyIkaWQiOiI5M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k0IiwiVG9wIjowLCJMZWZ0IjowLCJSaWdodCI6MCwiQm90dG9tIjowfSwiUGFkZGluZyI6eyIkaWQiOiI5NSIsIlRvcCI6MCwiTGVmdCI6MCwiUmlnaHQiOjAsIkJvdHRvbSI6MH0sIkJhY2tncm91bmQiOnsiJGlkIjoiOTYiLCJDb2xvciI6eyIkcmVmIjoiMjAifX0sIklzVmlzaWJsZSI6dHJ1ZSwiV2lkdGgiOjAuMCwiSGVpZ2h0IjowLjAsIkJvcmRlclN0eWxlIjpudWxsLCJQYXJlbnRTdHlsZSI6bnVsbH0sIkhvcml6b250YWxDb25uZWN0b3JTdHlsZSI6eyIkaWQiOiI5NyIsIkxpbmVDb2xvciI6eyIkaWQiOiI5OCIsIiR0eXBlIjoiTkxSRS5Db21tb24uRG9tLlNvbGlkQ29sb3JCcnVzaCwgTkxSRS5Db21tb24iLCJDb2xvciI6eyIkaWQiOiI5OSIsIkEiOjI1NSwiUiI6MjA0LCJHIjoyMDQsIkIiOjIwNH19LCJMaW5lV2VpZ2h0IjoxLjAsIkxpbmVUeXBlIjowLCJQYXJlbnRTdHlsZSI6bnVsbH0sIlZlcnRpY2FsQ29ubmVjdG9yU3R5bGUiOnsiJGlkIjoiMTAwIiwiTGluZUNvbG9yIjp7IiRpZCI6IjEwMSIsIiR0eXBlIjoiTkxSRS5Db21tb24uRG9tLlNvbGlkQ29sb3JCcnVzaCwgTkxSRS5Db21tb24iLCJDb2xvciI6eyIkaWQiOiIxMDIiLCJBIjoyNTUsIlIiOjIwNCwiRyI6MjA0LCJCIjoyMDR9fSwiTGluZVdlaWdodCI6MS4wLCJMaW5lVHlwZSI6MCwiUGFyZW50U3R5bGUiOm51bGx9LCJNYXJnaW4iOm51bGwsIlN0YXJ0RGF0ZVBvc2l0aW9uIjo0LCJFbmREYXRlUG9zaXRpb24iOjQsIkRhdGVJc1Zpc2libGUiOnRydWUsIlRpdGxlUG9zaXRpb24iOjIsIkR1cmF0aW9uUG9zaXRpb24iOjYsIlBlcmNlbnRhZ2VDb21wbGV0ZWRQb3NpdGlvbiI6NiwiU3BhY2luZyI6NSwiSXNCZWxvd1RpbWViYW5kIjpmYWxzZSwiUGVyY2VudGFnZUNvbXBsZXRlU2hhcGVPcGFjaXR5IjozNSwiU2hhcGVTdHlsZSI6eyIkaWQiOiIxMDMiLCJNYXJnaW4iOnsiJGlkIjoiMTA0IiwiVG9wIjowLCJMZWZ0Ijo0LCJSaWdodCI6NCwiQm90dG9tIjowfSwiUGFkZGluZyI6eyIkaWQiOiIxMDUiLCJUb3AiOjAsIkxlZnQiOjAsIlJpZ2h0IjowLCJCb3R0b20iOjB9LCJCYWNrZ3JvdW5kIjp7IiRpZCI6IjEwNiIsIkNvbG9yIjp7IiRpZCI6IjEwNyIsIkEiOjI1NSwiUiI6MCwiRyI6MTE0LCJCIjoxODh9fSwiSXNWaXNpYmxlIjp0cnVlLCJXaWR0aCI6MC4wLCJIZWlnaHQiOjIyLjAsIkJvcmRlclN0eWxlIjp7IiRpZCI6IjEwOCIsIkxpbmVDb2xvciI6eyIkaWQiOiIxMDkiLCIkdHlwZSI6Ik5MUkUuQ29tbW9uLkRvbS5Tb2xpZENvbG9yQnJ1c2gsIE5MUkUuQ29tbW9uIiwiQ29sb3IiOnsiJGlkIjoiMTEwIiwiQSI6MjU1LCJSIjoyNTUsIkciOjAsIkIiOjB9fSwiTGluZVdlaWdodCI6MC4wLCJMaW5lVHlwZSI6MCwiUGFyZW50U3R5bGUiOm51bGx9LCJQYXJlbnRTdHlsZSI6bnVsbH0sIlRpdGxlU3R5bGUiOnsiJGlkIjoiMTExIiwiRm9udFNldHRpbmdzIjp7IiRpZCI6IjExMiIsIkZvbnRTaXplIjoxMSwiRm9udE5hbWUiOiJDYWxpYnJpIiwiSXNCb2xkIjp0cnVlLCJJc0l0YWxpYyI6ZmFsc2UsIklzVW5kZXJsaW5lZCI6ZmFsc2UsIlBhcmVudFN0eWxlIjpudWxsfSwiQXV0b1NpemUiOjAsIkZvcmVncm91bmQiOnsiJGlkIjoiMTEzIiwiQ29sb3IiOnsiJGlkIjoiMTE0IiwiQSI6MjU1LCJSIjowLCJHIjowLCJCIjowfX0sIk1heFdpZHRoIjo5NjAuMCwiTWF4SGVpZ2h0IjoiSW5maW5pdHkiLCJTbWFydEZvcmVncm91bmRJc0FjdGl2ZSI6ZmFsc2UsIkhvcml6b250YWxBbGlnbm1lbnQiOjEsIlZlcnRpY2FsQWxpZ25tZW50IjowLCJTbWFydEZvcmVncm91bmQiOm51bGwsIkJhY2tncm91bmRGaWxsVHlwZSI6MCwiTWFyZ2luIjp7IiRpZCI6IjExNSIsIlRvcCI6MCwiTGVmdCI6MCwiUmlnaHQiOjAsIkJvdHRvbSI6MH0sIlBhZGRpbmciOnsiJGlkIjoiMTE2IiwiVG9wIjowLCJMZWZ0IjowLCJSaWdodCI6MCwiQm90dG9tIjowfSwiQmFja2dyb3VuZCI6eyIkaWQiOiIxMTciLCJDb2xvciI6eyIkcmVmIjoiMjAifX0sIklzVmlzaWJsZSI6dHJ1ZSwiV2lkdGgiOjAuMCwiSGVpZ2h0IjowLjAsIkJvcmRlclN0eWxlIjpudWxsLCJQYXJlbnRTdHlsZSI6bnVsbH0sIkRhdGVTdHlsZSI6eyIkaWQiOiIxMTgiLCJGb250U2V0dGluZ3MiOnsiJGlkIjoiMTE5IiwiRm9udFNpemUiOjEwLCJGb250TmFtZSI6IkNhbGlicmkiLCJJc0JvbGQiOmZhbHNlLCJJc0l0YWxpYyI6ZmFsc2UsIklzVW5kZXJsaW5lZCI6ZmFsc2UsIlBhcmVudFN0eWxlIjpudWxsfSwiQXV0b1NpemUiOjAsIkZvcmVncm91bmQiOnsiJGlkIjoiMTIwIiwiQ29sb3IiOnsiJGlkIjoiMTIx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IiLCJUb3AiOjAsIkxlZnQiOjAsIlJpZ2h0IjowLCJCb3R0b20iOjB9LCJQYWRkaW5nIjp7IiRpZCI6IjEyMyIsIlRvcCI6MCwiTGVmdCI6MCwiUmlnaHQiOjAsIkJvdHRvbSI6MH0sIkJhY2tncm91bmQiOnsiJGlkIjoiMTI0IiwiQ29sb3IiOnsiJHJlZiI6IjIwIn19LCJJc1Zpc2libGUiOnRydWUsIldpZHRoIjowLjAsIkhlaWdodCI6MC4wLCJCb3JkZXJTdHlsZSI6bnVsbCwiUGFyZW50U3R5bGUiOm51bGx9LCJEYXRlRm9ybWF0Ijp7IiRpZCI6IjEy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CwiX2V4cGxpY2l0bHlTZXQiOnsiJGlkIjoiMTI2IiwiU2hhcGVTdHlsZSI6ZmFsc2UsIlRpdGxlU3R5bGUiOmZhbHNlLCJEYXRlU3R5bGUiOmZhbHNlLCJIb3Jpem9udGFsQ29ubmVjdG9yU3R5bGUiOmZhbHNlLCJWZXJ0aWNhbENvbm5lY3RvclN0eWxlIjpmYWxzZSwiUGVyY2VudGFnZUNvbXBsZXRlU2hhcGVPcGFjaXR5IjpmYWxzZSwiRHVyYXRpb25Gb3JtYXQiOmZhbHNlLCJEdXJhdGlvblBvc2l0aW9uIjpmYWxzZSwiRW5kRGF0ZVBvc2l0aW9uIjpmYWxzZSwiSXNCZWxvd1RpbWViYW5kIjpmYWxzZSwiUGVyY2VudGFnZUNvbXBsZXRlZFBvc2l0aW9uIjpmYWxzZSwiU2hhcGUiOmZhbHNlLCJTaGFwZVRoaWNrbmVzcyI6ZmFsc2UsIlNwYWNpbmciOmZhbHNlLCJTdGFydERhdGVQb3NpdGlvbiI6ZmFsc2UsIlRpdGxlUG9zaXRpb24iOmZhbHNlLCJEYXRlRm9ybWF0IjpmYWxzZSwiSXNWaXNpYmxlIjpmYWxzZSwiTWFyZ2luIjpmYWxzZX19LCJHcmlkbGluZVBhbmVsU3R5bGUiOnsiJGlkIjoiMTI3IiwiR3JpZGxpbmVTdHlsZSI6eyIkaWQiOiIxMjgiLCJMaW5lQ29sb3IiOnsiJGlkIjoiMTI5IiwiJHR5cGUiOiJOTFJFLkNvbW1vbi5Eb20uU29saWRDb2xvckJydXNoLCBOTFJFLkNvbW1vbiIsIkNvbG9yIjp7IiRpZCI6IjEzMCIsIkEiOjM4LCJSIjo5MSwiRyI6MTU1LCJCIjoyMTN9fSwiTGluZVdlaWdodCI6MS4wLCJMaW5lVHlwZSI6MCwiUGFyZW50U3R5bGUiOm51bGx9LCJNYXJnaW4iOnsiJGlkIjoiMTMxIiwiVG9wIjowLCJMZWZ0IjowLCJSaWdodCI6MCwiQm90dG9tIjowfSwiUGFkZGluZyI6eyIkaWQiOiIxMzIiLCJUb3AiOjAsIkxlZnQiOjAsIlJpZ2h0IjowLCJCb3R0b20iOjB9LCJCYWNrZ3JvdW5kIjpudWxsLCJJc1Zpc2libGUiOnRydWUsIldpZHRoIjowLjAsIkhlaWdodCI6MC4wLCJCb3JkZXJTdHlsZSI6eyIkaWQiOiIxMzMiLCJMaW5lQ29sb3IiOm51bGwsIkxpbmVXZWlnaHQiOjAuMCwiTGluZVR5cGUiOjAsIlBhcmVudFN0eWxlIjpudWxsfSwiUGFyZW50U3R5bGUiOm51bGx9LCJTaG93RWxhcHNlZFRpbWVHcmFkaWVudFN0eWxlIjp0cnVlLCJEZWZhdWx0U3dpbWxhbmVTdHlsZSI6eyIkaWQiOiIxMzQiLCJIZWFkZXJTdHlsZSI6eyIkaWQiOiIxMzUiLCJUZXh0U3R5bGUiOnsiJGlkIjoiMTM2IiwiRm9udFNldHRpbmdzIjp7IiRpZCI6IjEzNyIsIkZvbnRTaXplIjoxMiwiRm9udE5hbWUiOiJDYWxpYnJpIiwiSXNCb2xkIjpmYWxzZSwiSXNJdGFsaWMiOmZhbHNlLCJJc1VuZGVybGluZWQiOmZhbHNlLCJQYXJlbnRTdHlsZSI6bnVsbH0sIkF1dG9TaXplIjowLCJGb3JlZ3JvdW5kIjp7IiRpZCI6IjEzOCIsIkNvbG9yIjp7IiRpZCI6IjEzOSIsIkEiOjI1NSwiUiI6MzIsIkciOjU2LCJCIjoxMDB9fSwiTWF4V2lkdGgiOjAuMCwiTWF4SGVpZ2h0IjowLjAsIlNtYXJ0Rm9yZWdyb3VuZElzQWN0aXZlIjpmYWxzZSwiSG9yaXpvbnRhbEFsaWdubWVudCI6MCwiVmVydGljYWxBbGlnbm1lbnQiOjAsIlNtYXJ0Rm9yZWdyb3VuZCI6bnVsbCwiQmFja2dyb3VuZEZpbGxUeXBlIjowLCJNYXJnaW4iOnsiJGlkIjoiMTQwIiwiVG9wIjowLCJMZWZ0IjowLCJSaWdodCI6MCwiQm90dG9tIjowfSwiUGFkZGluZyI6eyIkaWQiOiIxNDEiLCJUb3AiOjAsIkxlZnQiOjAsIlJpZ2h0IjowLCJCb3R0b20iOjB9LCJCYWNrZ3JvdW5kIjpudWxsLCJJc1Zpc2libGUiOmZhbHNlLCJXaWR0aCI6MC4wLCJIZWlnaHQiOjAuMCwiQm9yZGVyU3R5bGUiOm51bGwsIlBhcmVudFN0eWxlIjpudWxsfSwiUmVjdGFuZ2xlU3R5bGUiOnsiJGlkIjoiMTQyIiwiTWFyZ2luIjp7IiRpZCI6IjE0MyIsIlRvcCI6MCwiTGVmdCI6MCwiUmlnaHQiOjAsIkJvdHRvbSI6MH0sIlBhZGRpbmciOnsiJGlkIjoiMTQ0IiwiVG9wIjowLCJMZWZ0IjowLCJSaWdodCI6MCwiQm90dG9tIjowfSwiQmFja2dyb3VuZCI6eyIkaWQiOiIxNDUiLCJDb2xvciI6eyIkaWQiOiIxNDYiLCJBIjoxMjcsIlIiOjkxLCJHIjoxNTUsIkIiOjIxM319LCJJc1Zpc2libGUiOmZhbHNlLCJXaWR0aCI6MC4wLCJIZWlnaHQiOjAuMCwiQm9yZGVyU3R5bGUiOnsiJGlkIjoiMTQ3IiwiTGluZUNvbG9yIjp7IiRpZCI6IjE0OCIsIiR0eXBlIjoiTkxSRS5Db21tb24uRG9tLlNvbGlkQ29sb3JCcnVzaCwgTkxSRS5Db21tb24iLCJDb2xvciI6eyIkaWQiOiIxNDkiLCJBIjoyNTUsIlIiOjI1NSwiRyI6MCwiQiI6MH19LCJMaW5lV2VpZ2h0IjowLjAsIkxpbmVUeXBlIjowLCJQYXJlbnRTdHlsZSI6bnVsbH0sIlBhcmVudFN0eWxlIjpudWxsfSwiTWFyZ2luIjp7IiRpZCI6IjE1MCIsIlRvcCI6MCwiTGVmdCI6MCwiUmlnaHQiOjAsIkJvdHRvbSI6MH0sIlBhZGRpbmciOnsiJGlkIjoiMTUxIiwiVG9wIjowLCJMZWZ0IjowLCJSaWdodCI6MCwiQm90dG9tIjowfSwiQmFja2dyb3VuZCI6bnVsbCwiSXNWaXNpYmxlIjp0cnVlLCJXaWR0aCI6MC4wLCJIZWlnaHQiOjAuMCwiQm9yZGVyU3R5bGUiOm51bGwsIlBhcmVudFN0eWxlIjpudWxsfSwiQmFja2dyb3VuZFN0eWxlIjp7IiRpZCI6IjE1MiIsIk1hcmdpbiI6eyIkaWQiOiIxNTMiLCJUb3AiOjAsIkxlZnQiOjAsIlJpZ2h0IjowLCJCb3R0b20iOjB9LCJQYWRkaW5nIjp7IiRpZCI6IjE1NCIsIlRvcCI6MCwiTGVmdCI6MCwiUmlnaHQiOjAsIkJvdHRvbSI6MH0sIkJhY2tncm91bmQiOnsiJGlkIjoiMTU1IiwiQ29sb3IiOnsiJGlkIjoiMTU2IiwiQSI6MzgsIlIiOjkxLCJHIjoxNTUsIkIiOjIxM319LCJJc1Zpc2libGUiOnRydWUsIldpZHRoIjowLjAsIkhlaWdodCI6MC4wLCJCb3JkZXJTdHlsZSI6eyIkaWQiOiIxNTciLCJMaW5lQ29sb3IiOnsiJGlkIjoiMTU4IiwiJHR5cGUiOiJOTFJFLkNvbW1vbi5Eb20uU29saWRDb2xvckJydXNoLCBOTFJFLkNvbW1vbiIsIkNvbG9yIjp7IiRpZCI6IjE1OSIsIkEiOjI1NSwiUiI6MjU1LCJHIjowLCJCIjowfX0sIkxpbmVXZWlnaHQiOjAuMCwiTGluZVR5cGUiOjAsIlBhcmVudFN0eWxlIjpudWxsfSwiUGFyZW50U3R5bGUiOm51bGx9LCJJc0Fib3ZlVGltZWJhbmQiOmZhbHNlLCJNYXJnaW4iOnsiJGlkIjoiMTYwIiwiVG9wIjowLCJMZWZ0IjowLCJSaWdodCI6MCwiQm90dG9tIjowfSwiUGFkZGluZyI6eyIkaWQiOiIxNjEiLCJUb3AiOjAsIkxlZnQiOjAsIlJpZ2h0IjowLCJCb3R0b20iOjB9LCJJc1Zpc2libGUiOnRydWUsIldpZHRoIjowLjAsIkhlaWdodCI6MC4wLCJCb3JkZXJTdHlsZSI6bnVsbCwiUGFyZW50U3R5bGUiOm51bGx9fSwiU2NhbGUiOnsiJGlkIjoiMTYyIiwiU3RhcnREYXRlIjoiMjAyMC0wMy0wMVQwMDowMDowMCIsIkVuZERhdGUiOiIyMDIwLTA2LTMwVDIzOjU5OjAwIiwiRm9ybWF0IjoiTU1NIiwiVHlwZSI6MiwiQXV0b0RhdGVSYW5nZSI6ZmFsc2UsIldvcmtpbmdEYXlzIjozMSwiVG9kYXlNYXJrZXJUZXh0IjoiVG9kYXkiLCJBdXRvU2NhbGVUeXBlIjp0cnVlfSwiTWlsZXN0b25lcyI6W10sIlRhc2tzIjpbeyIkaWQiOiIxNjMiLCJHcm91cE5hbWUiOm51bGwsIlN0YXJ0RGF0ZSI6IjIwMjAtMDMtMDhUMDA6MDA6MDAiLCJFbmREYXRlIjoiMjAyMC0wNS0wNFQyMzo1OTowMCIsIlBlcmNlbnRhZ2VDb21wbGV0ZSI6bnVsbCwiU3R5bGUiOnsiJGlkIjoiMTY0IiwiU2hhcGUiOjYsIlNoYXBlVGhpY2tuZXNzIjoyLCJEdXJhdGlvbkZvcm1hdCI6MCwiSW5jbHVkZU5vbldvcmtpbmdEYXlzSW5EdXJhdGlvbiI6ZmFsc2UsIlBlcmNlbnRhZ2VDb21wbGV0ZVN0eWxlIjp7IiRpZCI6IjE2NSIsIkZvbnRTZXR0aW5ncyI6eyIkaWQiOiIxNjY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QmFja2dyb3VuZEZpbGxUeXBlIjowLCJNYXJnaW4iOnsiJGlkIjoiMTY3IiwiVG9wIjowLCJMZWZ0IjowLCJSaWdodCI6MCwiQm90dG9tIjowfSwiUGFkZGluZyI6eyIkaWQiOiIxNjgiLCJUb3AiOjAsIkxlZnQiOjAsIlJpZ2h0IjowLCJCb3R0b20iOjB9LCJCYWNrZ3JvdW5kIjp7IiRpZCI6IjE2OSIsIkNvbG9yIjp7IiRpZCI6IjE3MCIsIkEiOjg5LCJSIjowLCJHIjowLCJCIjowfX0sIklzVmlzaWJsZSI6dHJ1ZSwiV2lkdGgiOjAuMCwiSGVpZ2h0IjowLjAsIkJvcmRlclN0eWxlIjp7IiRpZCI6IjE3MSIsIkxpbmVDb2xvciI6bnVsbCwiTGluZVdlaWdodCI6MC4wLCJMaW5lVHlwZSI6MCwiUGFyZW50U3R5bGUiOm51bGx9LCJQYXJlbnRTdHlsZSI6bnVsbH0sIkR1cmF0aW9uU3R5bGUiOnsiJGlkIjoiMTcyIiwiRm9udFNldHRpbmdzIjp7IiRpZCI6IjE3MyIsIkZvbnRTaXplIjoxMCwiRm9udE5hbWUiOiJDYWxpYnJpIiwiSXNCb2xkIjpmYWxzZSwiSXNJdGFsaWMiOmZhbHNlLCJJc1VuZGVybGluZWQiOmZhbHNlLCJQYXJlbnRTdHlsZSI6bnVsbH0sIkF1dG9TaXplIjowLCJGb3JlZ3JvdW5kIjp7IiRpZCI6IjE3NCIsIkNvbG9yIjp7IiRpZCI6IjE3N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E3NiIsIlRvcCI6MCwiTGVmdCI6MCwiUmlnaHQiOjAsIkJvdHRvbSI6MH0sIlBhZGRpbmciOnsiJGlkIjoiMTc3IiwiVG9wIjowLCJMZWZ0IjowLCJSaWdodCI6MCwiQm90dG9tIjowfSwiQmFja2dyb3VuZCI6eyIkaWQiOiIxNzgiLCJDb2xvciI6eyIkcmVmIjoiMTcwIn19LCJJc1Zpc2libGUiOnRydWUsIldpZHRoIjowLjAsIkhlaWdodCI6MC4wLCJCb3JkZXJTdHlsZSI6eyIkaWQiOiIxNzkiLCJMaW5lQ29sb3IiOm51bGwsIkxpbmVXZWlnaHQiOjAuMCwiTGluZVR5cGUiOjAsIlBhcmVudFN0eWxlIjpudWxsfSwiUGFyZW50U3R5bGUiOm51bGx9LCJIb3Jpem9udGFsQ29ubmVjdG9yU3R5bGUiOnsiJGlkIjoiMTgwIiwiTGluZUNvbG9yIjp7IiRpZCI6IjE4MSIsIiR0eXBlIjoiTkxSRS5Db21tb24uRG9tLlNvbGlkQ29sb3JCcnVzaCwgTkxSRS5Db21tb24iLCJDb2xvciI6eyIkaWQiOiIxODIiLCJBIjoyNTUsIlIiOjIwNCwiRyI6MjA0LCJCIjoyMDR9fSwiTGluZVdlaWdodCI6MS4wLCJMaW5lVHlwZSI6MCwiUGFyZW50U3R5bGUiOm51bGx9LCJWZXJ0aWNhbENvbm5lY3RvclN0eWxlIjp7IiRpZCI6IjE4MyIsIkxpbmVDb2xvciI6eyIkaWQiOiIxODQiLCIkdHlwZSI6Ik5MUkUuQ29tbW9uLkRvbS5Tb2xpZENvbG9yQnJ1c2gsIE5MUkUuQ29tbW9uIiwiQ29sb3IiOnsiJGlkIjoiMTg1IiwiQSI6MjU1LCJSIjoyMDQsIkciOjIwNCwiQiI6MjA0fX0sIkxpbmVXZWlnaHQiOjEuMCwiTGluZVR5cGUiOjAsIlBhcmVudFN0eWxlIjpudWxsfSwiTWFyZ2luIjpudWxsLCJTdGFydERhdGVQb3NpdGlvbiI6NCwiRW5kRGF0ZVBvc2l0aW9uIjo0LCJEYXRlSXNWaXNpYmxlIjp0cnVlLCJUaXRsZVBvc2l0aW9uIjoyLCJEdXJhdGlvblBvc2l0aW9uIjo2LCJQZXJjZW50YWdlQ29tcGxldGVkUG9zaXRpb24iOjYsIlNwYWNpbmciOjUsIklzQmVsb3dUaW1lYmFuZCI6ZmFsc2UsIlBlcmNlbnRhZ2VDb21wbGV0ZVNoYXBlT3BhY2l0eSI6MzUsIlNoYXBlU3R5bGUiOnsiJGlkIjoiMTg2IiwiTWFyZ2luIjp7IiRpZCI6IjE4NyIsIlRvcCI6MCwiTGVmdCI6NCwiUmlnaHQiOjQsIkJvdHRvbSI6MH0sIlBhZGRpbmciOnsiJGlkIjoiMTg4IiwiVG9wIjowLCJMZWZ0IjowLCJSaWdodCI6MCwiQm90dG9tIjowfSwiQmFja2dyb3VuZCI6eyIkaWQiOiIxODkiLCJDb2xvciI6eyIkaWQiOiIxOTAiLCJBIjoyNTUsIlIiOjMxLCJHIjo2NCwiQiI6MTIyfX0sIklzVmlzaWJsZSI6dHJ1ZSwiV2lkdGgiOjAuMCwiSGVpZ2h0IjoyMi4wLCJCb3JkZXJTdHlsZSI6eyIkaWQiOiIxOTEiLCJMaW5lQ29sb3IiOnsiJGlkIjoiMTkyIiwiJHR5cGUiOiJOTFJFLkNvbW1vbi5Eb20uU29saWRDb2xvckJydXNoLCBOTFJFLkNvbW1vbiIsIkNvbG9yIjp7IiRpZCI6IjE5MyIsIkEiOjI1NSwiUiI6MjU1LCJHIjowLCJCIjowfX0sIkxpbmVXZWlnaHQiOjAuMCwiTGluZVR5cGUiOjAsIlBhcmVudFN0eWxlIjpudWxsfSwiUGFyZW50U3R5bGUiOm51bGx9LCJUaXRsZVN0eWxlIjp7IiRpZCI6IjE5NCIsIkZvbnRTZXR0aW5ncyI6eyIkaWQiOiIxOTUiLCJGb250U2l6ZSI6MTEsIkZvbnROYW1lIjoiQ2FsaWJyaSIsIklzQm9sZCI6dHJ1ZSwiSXNJdGFsaWMiOmZhbHNlLCJJc1VuZGVybGluZWQiOmZhbHNlLCJQYXJlbnRTdHlsZSI6bnVsbH0sIkF1dG9TaXplIjowLCJGb3JlZ3JvdW5kIjp7IiRpZCI6IjE5NiIsIkNvbG9yIjp7IiRpZCI6IjE5NyIsIkEiOjI1NSwiUiI6MCwiRyI6MCwiQiI6MH19LCJNYXhXaWR0aCI6OTYwLjAsIk1heEhlaWdodCI6IkluZmluaXR5IiwiU21hcnRGb3JlZ3JvdW5kSXNBY3RpdmUiOmZhbHNlLCJIb3Jpem9udGFsQWxpZ25tZW50IjoxLCJWZXJ0aWNhbEFsaWdubWVudCI6MCwiU21hcnRGb3JlZ3JvdW5kIjpudWxsLCJCYWNrZ3JvdW5kRmlsbFR5cGUiOjAsIk1hcmdpbiI6eyIkaWQiOiIxOTgiLCJUb3AiOjAsIkxlZnQiOjAsIlJpZ2h0IjowLCJCb3R0b20iOjB9LCJQYWRkaW5nIjp7IiRpZCI6IjE5OSIsIlRvcCI6MCwiTGVmdCI6MCwiUmlnaHQiOjAsIkJvdHRvbSI6MH0sIkJhY2tncm91bmQiOnsiJGlkIjoiMjAwIiwiQ29sb3IiOnsiJHJlZiI6IjE3MCJ9fSwiSXNWaXNpYmxlIjp0cnVlLCJXaWR0aCI6MC4wLCJIZWlnaHQiOjAuMCwiQm9yZGVyU3R5bGUiOnsiJGlkIjoiMjAxIiwiTGluZUNvbG9yIjpudWxsLCJMaW5lV2VpZ2h0IjowLjAsIkxpbmVUeXBlIjowLCJQYXJlbnRTdHlsZSI6bnVsbH0sIlBhcmVudFN0eWxlIjpudWxsfSwiRGF0ZVN0eWxlIjp7IiRpZCI6IjIwMiIsIkZvbnRTZXR0aW5ncyI6eyIkaWQiOiIyMDMiLCJGb250U2l6ZSI6MTAsIkZvbnROYW1lIjoiQ2FsaWJyaSIsIklzQm9sZCI6ZmFsc2UsIklzSXRhbGljIjpmYWxzZSwiSXNVbmRlcmxpbmVkIjpmYWxzZSwiUGFyZW50U3R5bGUiOm51bGx9LCJBdXRvU2l6ZSI6MCwiRm9yZWdyb3VuZCI6eyIkaWQiOiIyMDQiLCJDb2xvciI6eyIkaWQiOiIyMDU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IwNiIsIlRvcCI6MCwiTGVmdCI6MCwiUmlnaHQiOjAsIkJvdHRvbSI6MH0sIlBhZGRpbmciOnsiJGlkIjoiMjA3IiwiVG9wIjowLCJMZWZ0IjowLCJSaWdodCI6MCwiQm90dG9tIjowfSwiQmFja2dyb3VuZCI6eyIkaWQiOiIyMDgiLCJDb2xvciI6eyIkcmVmIjoiMTcwIn19LCJJc1Zpc2libGUiOnRydWUsIldpZHRoIjowLjAsIkhlaWdodCI6MC4wLCJCb3JkZXJTdHlsZSI6eyIkaWQiOiIyMDkiLCJMaW5lQ29sb3IiOm51bGwsIkxpbmVXZWlnaHQiOjAuMCwiTGluZVR5cGUiOjAsIlBhcmVudFN0eWxlIjpudWxsfSwiUGFyZW50U3R5bGUiOm51bGx9LCJEYXRlRm9ybWF0Ijp7IiRpZCI6IjIx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mYWxzZSwiUGFyZW50U3R5bGUiOm51bGx9LCJJbmRleCI6MCwiU21hcnREdXJhdGlvbkFjdGl2YXRlZCI6ZmFsc2UsIkRhdGVGb3JtYXQiOnsiJHJlZiI6IjIxMCJ9LCJJZCI6ImM5YzM4NjBlLWVkNzQtNDgzYy05ZmI5LWU5ZDI3MGI3YTUzOSIsIkltcG9ydElkIjpudWxsLCJUaXRsZSI6InRhc2siLCJOb3RlIjpudWxsLCJIeXBlcmxpbmsiOnsiJGlkIjoiMjExIiwiQWRkcmVzcyI6IiIsIlN1YkFkZHJlc3MiOiIifSwiSXNDaGFuZ2VkIjpmYWxzZSwiSXNOZXciOmZhbHNlfV0sIlN3aW1sYW5lcyI6W10sIk1zUHJvamVjdEl0ZW1zVHJlZSI6eyIkaWQiOiIyMTIiLCJSb290Ijp7IkltcG9ydElkIjpudWxsLCJJc0ltcG9ydGVkIjpmYWxzZSwiQ2hpbGRyZW4iOltdfX0sIk1ldGFkYXRhIjp7IiRpZCI6IjIxMyIsIlJlY2VudENvbG9yc0NvbGxlY3Rpb24iOiJbXSJ9LCJTZXR0aW5ncyI6eyIkaWQiOiIyMTQiLCJJbXBhT3B0aW9ucyI6eyIkaWQiOiIyMTU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yMTYiLCJVc2VUaW1lIjpmYWxzZSwiV29ya0RheVN0YXJ0IjoiMDA6MDA6MDAiLCJXb3JrRGF5RW5kIjoiMjM6NTk6MDAifSwiTGFzdFVzZWRUZW1wbGF0ZUlkIjoiOTVmYmYwZjctY2E2Yy00YmI5LWFlNzgtMWFhZjJjYTk2MGViIn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927</TotalTime>
  <Words>470</Words>
  <Application>Microsoft Office PowerPoint</Application>
  <PresentationFormat>Personalizzato</PresentationFormat>
  <Paragraphs>128</Paragraphs>
  <Slides>12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9</vt:i4>
      </vt:variant>
      <vt:variant>
        <vt:lpstr>Titoli diapositive</vt:lpstr>
      </vt:variant>
      <vt:variant>
        <vt:i4>12</vt:i4>
      </vt:variant>
    </vt:vector>
  </HeadingPairs>
  <TitlesOfParts>
    <vt:vector size="25" baseType="lpstr">
      <vt:lpstr>Arial</vt:lpstr>
      <vt:lpstr>Calibri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HGF for Behavioural Analysis: Perceptual Model for Anxiety Patients During Lockdown  </vt:lpstr>
      <vt:lpstr>Presentazione standard di PowerPoint</vt:lpstr>
      <vt:lpstr>Goal: HGF for Anxiety Recognition </vt:lpstr>
      <vt:lpstr>Experiment: Setup</vt:lpstr>
      <vt:lpstr>Experiment: Inputs</vt:lpstr>
      <vt:lpstr>Parameter’s Estimation: Impartial vs. Involving</vt:lpstr>
      <vt:lpstr>K-Means Clustering: Impartial Context</vt:lpstr>
      <vt:lpstr>K-Means Clustering: Involving Context</vt:lpstr>
      <vt:lpstr>Comparison with Ideal Model</vt:lpstr>
      <vt:lpstr>Simulation of the Ideal Model </vt:lpstr>
      <vt:lpstr>Simulation of the Ideal Model </vt:lpstr>
      <vt:lpstr>Simulation of the Ideal Model 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HGF for Behavioural Analysis: Perceptual Model for Anxiety Patients During Lockdown</dc:title>
  <dc:creator>Davide Menini</dc:creator>
  <cp:lastModifiedBy>Davide Menini</cp:lastModifiedBy>
  <cp:revision>59</cp:revision>
  <cp:lastPrinted>2013-06-08T11:22:51Z</cp:lastPrinted>
  <dcterms:created xsi:type="dcterms:W3CDTF">2020-05-23T09:41:23Z</dcterms:created>
  <dcterms:modified xsi:type="dcterms:W3CDTF">2020-05-24T15:22:00Z</dcterms:modified>
</cp:coreProperties>
</file>